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2" r:id="rId25"/>
    <p:sldId id="281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52" autoAdjust="0"/>
  </p:normalViewPr>
  <p:slideViewPr>
    <p:cSldViewPr>
      <p:cViewPr varScale="1">
        <p:scale>
          <a:sx n="70" d="100"/>
          <a:sy n="70" d="100"/>
        </p:scale>
        <p:origin x="-5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9F9E26-806B-4E51-B85A-9BCB62E68646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788F0-A518-4A71-92E4-13B940F83B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50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 algn="ctr" rtl="1">
              <a:defRPr sz="8000">
                <a:cs typeface="B Nazanin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ctr" rtl="1">
              <a:buNone/>
              <a:defRPr sz="2800">
                <a:solidFill>
                  <a:schemeClr val="tx2"/>
                </a:solidFill>
                <a:cs typeface="B Nazanin" pitchFamily="2" charset="-78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632460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1066800"/>
          </a:xfrm>
        </p:spPr>
        <p:txBody>
          <a:bodyPr>
            <a:noAutofit/>
          </a:bodyPr>
          <a:lstStyle>
            <a:lvl1pPr algn="r" rtl="1">
              <a:defRPr sz="4800" b="1">
                <a:latin typeface="+mn-lt"/>
                <a:cs typeface="B Nazanin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4419600"/>
          </a:xfrm>
        </p:spPr>
        <p:txBody>
          <a:bodyPr/>
          <a:lstStyle>
            <a:lvl1pPr algn="r" rtl="1">
              <a:defRPr>
                <a:solidFill>
                  <a:schemeClr val="tx1"/>
                </a:solidFill>
                <a:cs typeface="B Nazanin" pitchFamily="2" charset="-78"/>
              </a:defRPr>
            </a:lvl1pPr>
            <a:lvl2pPr algn="r" rtl="1">
              <a:defRPr>
                <a:solidFill>
                  <a:schemeClr val="tx1"/>
                </a:solidFill>
                <a:cs typeface="B Nazanin" pitchFamily="2" charset="-78"/>
              </a:defRPr>
            </a:lvl2pPr>
            <a:lvl3pPr algn="r" rtl="1">
              <a:defRPr>
                <a:solidFill>
                  <a:schemeClr val="tx1"/>
                </a:solidFill>
                <a:cs typeface="B Nazanin" pitchFamily="2" charset="-78"/>
              </a:defRPr>
            </a:lvl3pPr>
            <a:lvl4pPr algn="r" rtl="1">
              <a:defRPr>
                <a:solidFill>
                  <a:schemeClr val="tx1"/>
                </a:solidFill>
                <a:cs typeface="B Nazanin" pitchFamily="2" charset="-78"/>
              </a:defRPr>
            </a:lvl4pPr>
            <a:lvl5pPr algn="r" rtl="1">
              <a:defRPr>
                <a:solidFill>
                  <a:schemeClr val="tx1"/>
                </a:solidFill>
                <a:cs typeface="B Nazanin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96200" y="624840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3124200"/>
            <a:ext cx="7543800" cy="1524000"/>
          </a:xfrm>
        </p:spPr>
        <p:txBody>
          <a:bodyPr>
            <a:normAutofit/>
          </a:bodyPr>
          <a:lstStyle/>
          <a:p>
            <a:r>
              <a:rPr lang="fa-IR" sz="7200" dirty="0" smtClean="0"/>
              <a:t>پایگاه داده ها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724400"/>
            <a:ext cx="6858000" cy="1371600"/>
          </a:xfrm>
        </p:spPr>
        <p:txBody>
          <a:bodyPr>
            <a:normAutofit/>
          </a:bodyPr>
          <a:lstStyle/>
          <a:p>
            <a:r>
              <a:rPr lang="fa-IR" sz="1800" dirty="0">
                <a:solidFill>
                  <a:schemeClr val="tx1"/>
                </a:solidFill>
              </a:rPr>
              <a:t>دانشگاه صنعتی بیرجند</a:t>
            </a:r>
          </a:p>
          <a:p>
            <a:r>
              <a:rPr lang="fa-IR" sz="1800" dirty="0">
                <a:solidFill>
                  <a:schemeClr val="tx1"/>
                </a:solidFill>
              </a:rPr>
              <a:t>نیمسال </a:t>
            </a:r>
            <a:r>
              <a:rPr lang="fa-IR" sz="1800" dirty="0" smtClean="0">
                <a:solidFill>
                  <a:schemeClr val="tx1"/>
                </a:solidFill>
              </a:rPr>
              <a:t>اول </a:t>
            </a:r>
            <a:r>
              <a:rPr lang="fa-IR" sz="1800" dirty="0">
                <a:solidFill>
                  <a:schemeClr val="tx1"/>
                </a:solidFill>
              </a:rPr>
              <a:t>تحصیلی </a:t>
            </a:r>
            <a:r>
              <a:rPr lang="fa-IR" sz="1800" dirty="0" smtClean="0">
                <a:solidFill>
                  <a:schemeClr val="tx1"/>
                </a:solidFill>
              </a:rPr>
              <a:t>94-93</a:t>
            </a:r>
            <a:endParaRPr lang="fa-IR" sz="1800" dirty="0">
              <a:solidFill>
                <a:schemeClr val="tx1"/>
              </a:solidFill>
            </a:endParaRPr>
          </a:p>
          <a:p>
            <a:r>
              <a:rPr lang="fa-IR" sz="1800" dirty="0">
                <a:solidFill>
                  <a:schemeClr val="tx1"/>
                </a:solidFill>
              </a:rPr>
              <a:t>وحیده </a:t>
            </a:r>
            <a:r>
              <a:rPr lang="fa-IR" sz="1800" dirty="0" smtClean="0">
                <a:solidFill>
                  <a:schemeClr val="tx1"/>
                </a:solidFill>
              </a:rPr>
              <a:t>بابائیان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vahidebabaiyan@yahoo.com</a:t>
            </a:r>
            <a:endParaRPr lang="fa-IR" sz="1800" dirty="0" smtClean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762002" cy="857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4000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تعاریف اولیه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sz="3200" b="1" dirty="0" smtClean="0"/>
              <a:t>موجودیت: </a:t>
            </a:r>
            <a:r>
              <a:rPr lang="en-US" sz="3200" b="1" dirty="0" smtClean="0"/>
              <a:t>(Entity)</a:t>
            </a:r>
            <a:endParaRPr lang="fa-IR" sz="3200" b="1" dirty="0" smtClean="0"/>
          </a:p>
          <a:p>
            <a:pPr marL="0" indent="0">
              <a:buNone/>
            </a:pPr>
            <a:r>
              <a:rPr lang="fa-IR" dirty="0"/>
              <a:t>مفهوم كلي </a:t>
            </a:r>
            <a:r>
              <a:rPr lang="fa-IR" dirty="0" smtClean="0"/>
              <a:t>شیء ، </a:t>
            </a:r>
            <a:r>
              <a:rPr lang="fa-IR" dirty="0"/>
              <a:t>چيز، پديده و به طور كلي هر آنچه كه مي</a:t>
            </a:r>
            <a:r>
              <a:rPr lang="fa-IR" dirty="0">
                <a:cs typeface="Arial" charset="0"/>
              </a:rPr>
              <a:t>‌</a:t>
            </a:r>
            <a:r>
              <a:rPr lang="fa-IR" dirty="0"/>
              <a:t>خواهيم در موردش اطلاع داشته باشيم و شناخت خود را در موردش افزايش دهيم</a:t>
            </a:r>
            <a:r>
              <a:rPr lang="fa-IR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34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تعاریف اولیه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sz="3200" b="1" dirty="0" smtClean="0"/>
              <a:t>صفت خاصه: </a:t>
            </a:r>
            <a:r>
              <a:rPr lang="en-US" sz="3200" b="1" dirty="0" smtClean="0"/>
              <a:t>(Attribute)</a:t>
            </a:r>
            <a:endParaRPr lang="fa-IR" sz="3200" b="1" dirty="0" smtClean="0"/>
          </a:p>
          <a:p>
            <a:pPr marL="0" indent="0">
              <a:buNone/>
            </a:pPr>
            <a:r>
              <a:rPr lang="fa-IR" dirty="0" smtClean="0"/>
              <a:t>ویژگی جداساز یک نوع موجودیت از نوع دیگر است.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r>
              <a:rPr lang="fa-IR" b="1" u="sng" dirty="0" smtClean="0"/>
              <a:t>مثال</a:t>
            </a:r>
          </a:p>
          <a:p>
            <a:pPr marL="0" indent="0">
              <a:buNone/>
            </a:pPr>
            <a:r>
              <a:rPr lang="fa-IR" dirty="0" smtClean="0"/>
              <a:t>موجودیت: دانشجو</a:t>
            </a:r>
          </a:p>
          <a:p>
            <a:pPr marL="0" indent="0">
              <a:buNone/>
            </a:pPr>
            <a:r>
              <a:rPr lang="fa-IR" dirty="0" smtClean="0"/>
              <a:t>صفات خاصه: نام – نام خانوادگی – سال تولد – معدل ترم</a:t>
            </a:r>
          </a:p>
          <a:p>
            <a:pPr marL="0" indent="0">
              <a:buNone/>
            </a:pPr>
            <a:r>
              <a:rPr lang="fa-IR" dirty="0" smtClean="0"/>
              <a:t>مقادیر صفات خاصه: علی – اکبری – 1352 - 16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65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تعاریف اولیه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sz="3200" b="1" dirty="0" smtClean="0"/>
              <a:t>ارتباط: </a:t>
            </a:r>
            <a:r>
              <a:rPr lang="en-US" sz="3200" b="1" dirty="0" smtClean="0"/>
              <a:t>(Relationship)</a:t>
            </a:r>
            <a:endParaRPr lang="fa-IR" sz="3200" b="1" dirty="0" smtClean="0"/>
          </a:p>
          <a:p>
            <a:pPr marL="0" indent="0">
              <a:buNone/>
            </a:pPr>
            <a:r>
              <a:rPr lang="fa-IR" dirty="0" smtClean="0"/>
              <a:t>به ارتباط بین موجودیت ها در یک محیط عملیاتی گفته می شود.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r>
              <a:rPr lang="fa-IR" b="1" u="sng" dirty="0"/>
              <a:t>مثال</a:t>
            </a:r>
          </a:p>
          <a:p>
            <a:pPr marL="0" indent="0">
              <a:buNone/>
            </a:pPr>
            <a:r>
              <a:rPr lang="fa-IR" dirty="0" smtClean="0"/>
              <a:t>ارتباط بین دانشجویان و اساتید در محیط عملیاتی دانشگاه</a:t>
            </a:r>
          </a:p>
          <a:p>
            <a:pPr marL="0" indent="0">
              <a:buNone/>
            </a:pPr>
            <a:r>
              <a:rPr lang="fa-IR" dirty="0" smtClean="0"/>
              <a:t>مثلاً دانشجوی </a:t>
            </a:r>
            <a:r>
              <a:rPr lang="en-US" dirty="0" smtClean="0"/>
              <a:t>A</a:t>
            </a:r>
            <a:r>
              <a:rPr lang="fa-IR" dirty="0" smtClean="0"/>
              <a:t> با چه اساتیدی در این ترم درس گرفته است.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7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تعاریف اولیه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a-IR" b="1" dirty="0" smtClean="0"/>
              <a:t>فیلد:</a:t>
            </a:r>
          </a:p>
          <a:p>
            <a:pPr marL="320040" lvl="1" indent="0">
              <a:buNone/>
            </a:pPr>
            <a:r>
              <a:rPr lang="fa-IR" sz="2400" dirty="0" smtClean="0"/>
              <a:t>کوچکترین واحد داده ذخیره شده می باشد.</a:t>
            </a:r>
          </a:p>
          <a:p>
            <a:pPr marL="0" indent="0">
              <a:buNone/>
            </a:pPr>
            <a:r>
              <a:rPr lang="fa-IR" b="1" dirty="0" smtClean="0"/>
              <a:t>رکورد:</a:t>
            </a:r>
          </a:p>
          <a:p>
            <a:pPr marL="320040" lvl="1" indent="0">
              <a:buNone/>
            </a:pPr>
            <a:r>
              <a:rPr lang="fa-IR" sz="2400" b="1" dirty="0" smtClean="0"/>
              <a:t> </a:t>
            </a:r>
            <a:r>
              <a:rPr lang="fa-IR" sz="2400" dirty="0" smtClean="0"/>
              <a:t>مجموعه ای از فیلدهای مرتبط به هم.</a:t>
            </a:r>
          </a:p>
          <a:p>
            <a:pPr marL="0" indent="0">
              <a:buNone/>
            </a:pPr>
            <a:r>
              <a:rPr lang="fa-IR" b="1" dirty="0" smtClean="0"/>
              <a:t>فایل: </a:t>
            </a:r>
          </a:p>
          <a:p>
            <a:pPr marL="320040" lvl="1" indent="0">
              <a:buNone/>
            </a:pPr>
            <a:r>
              <a:rPr lang="fa-IR" sz="2400" dirty="0" smtClean="0"/>
              <a:t>مجموعه ای از تمام نمونه ها یا رویدادهای یک نوع رکورد.</a:t>
            </a:r>
          </a:p>
          <a:p>
            <a:pPr marL="0" indent="0">
              <a:buNone/>
            </a:pPr>
            <a:r>
              <a:rPr lang="fa-IR" b="1" dirty="0" smtClean="0"/>
              <a:t>سیستم فایل: </a:t>
            </a:r>
          </a:p>
          <a:p>
            <a:pPr marL="320040" lvl="1" indent="0">
              <a:buNone/>
            </a:pPr>
            <a:r>
              <a:rPr lang="fa-IR" sz="2400" dirty="0" smtClean="0"/>
              <a:t>به ساختار کلی نامگذاری، ذخیره سازی و سازماندهی فایل ها در یک سیستم عامل، سیستم فایل گفته می شود.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61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تعاریف اولیه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848600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b="1" dirty="0" smtClean="0"/>
              <a:t>داده: </a:t>
            </a:r>
            <a:r>
              <a:rPr lang="en-US" b="1" dirty="0" smtClean="0"/>
              <a:t>(DATA)</a:t>
            </a:r>
            <a:endParaRPr lang="fa-IR" b="1" dirty="0" smtClean="0"/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a-IR" sz="2000" dirty="0"/>
              <a:t>نمايش واقعیات، پديده‌ها، مفاهيم يا شناخته‌ها به طرزي صوري و مناسب براي برقراري ارتباط، تفسير يا پردازش توسط انسان يا هر امكان خودكار.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a-IR" sz="2000" dirty="0"/>
              <a:t>هر نمايشي اعم از كاراكتري يا كميت هاي قياسي </a:t>
            </a:r>
            <a:r>
              <a:rPr lang="fa-IR" sz="2000" dirty="0" smtClean="0"/>
              <a:t>كه به </a:t>
            </a:r>
            <a:r>
              <a:rPr lang="fa-IR" sz="2000" dirty="0"/>
              <a:t>آن </a:t>
            </a:r>
            <a:r>
              <a:rPr lang="fa-IR" sz="2000" dirty="0" smtClean="0"/>
              <a:t>معنایی منتسب باشد.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a-IR" sz="2000" dirty="0" smtClean="0"/>
              <a:t>از نظر ساختاری، داده عبارت است از مقادیر صفات خاصه انواع موجودیت ها.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a-IR" sz="2000" dirty="0" smtClean="0"/>
              <a:t>داده نمودی از وقایع، معلومات، رخدادها، پدیده ها و مفاهیم می باشند.</a:t>
            </a:r>
            <a:endParaRPr lang="en-US" sz="20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28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تعاریف اولیه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7848600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b="1" dirty="0" smtClean="0"/>
              <a:t>اطلاع: </a:t>
            </a:r>
            <a:r>
              <a:rPr lang="en-US" b="1" dirty="0" smtClean="0"/>
              <a:t>(Information)</a:t>
            </a:r>
            <a:endParaRPr lang="fa-IR" b="1" dirty="0" smtClean="0"/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fa-IR" sz="2000" dirty="0"/>
              <a:t>اطلاع، داده پردازش</a:t>
            </a:r>
            <a:r>
              <a:rPr lang="fa-IR" sz="2000" dirty="0">
                <a:cs typeface="Arial" charset="0"/>
              </a:rPr>
              <a:t>‌</a:t>
            </a:r>
            <a:r>
              <a:rPr lang="fa-IR" sz="2000" dirty="0"/>
              <a:t>شده است</a:t>
            </a:r>
            <a:r>
              <a:rPr lang="fa-IR" sz="2000" dirty="0" smtClean="0"/>
              <a:t>.</a:t>
            </a:r>
            <a:endParaRPr lang="en-US" sz="2000" dirty="0" smtClean="0"/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fa-IR" sz="2000" dirty="0"/>
              <a:t>اطلاع به داده</a:t>
            </a:r>
            <a:r>
              <a:rPr lang="fa-IR" sz="2000" dirty="0">
                <a:cs typeface="Arial" charset="0"/>
              </a:rPr>
              <a:t>‌</a:t>
            </a:r>
            <a:r>
              <a:rPr lang="fa-IR" sz="2000" dirty="0"/>
              <a:t>اي اطلاق مي</a:t>
            </a:r>
            <a:r>
              <a:rPr lang="fa-IR" sz="2000" dirty="0">
                <a:cs typeface="Arial" charset="0"/>
              </a:rPr>
              <a:t>‌</a:t>
            </a:r>
            <a:r>
              <a:rPr lang="fa-IR" sz="2000" dirty="0"/>
              <a:t>شود كه توسط يك فرد يا سازمان براي تصميم</a:t>
            </a:r>
            <a:r>
              <a:rPr lang="fa-IR" sz="2000" dirty="0">
                <a:cs typeface="Arial" charset="0"/>
              </a:rPr>
              <a:t>‌</a:t>
            </a:r>
            <a:r>
              <a:rPr lang="fa-IR" sz="2000" dirty="0"/>
              <a:t>گيري بكار </a:t>
            </a:r>
            <a:r>
              <a:rPr lang="fa-IR" sz="2000" dirty="0" smtClean="0"/>
              <a:t>مي</a:t>
            </a:r>
            <a:r>
              <a:rPr lang="fa-IR" sz="2000" dirty="0" smtClean="0">
                <a:cs typeface="Arial" charset="0"/>
              </a:rPr>
              <a:t>‌</a:t>
            </a:r>
            <a:r>
              <a:rPr lang="fa-IR" sz="2000" dirty="0" smtClean="0"/>
              <a:t>رود.</a:t>
            </a: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fa-IR" sz="2000" dirty="0" smtClean="0"/>
              <a:t>بطور کلی یک فقره اطلاع (مقدار و اسم صفت خاصه از یک موجودیت) را می توان به صورت نقطه ای در یک فضای سه بعدی نمایش داد.</a:t>
            </a:r>
          </a:p>
          <a:p>
            <a:pPr marL="320040" lvl="1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fa-IR" sz="1800" dirty="0" smtClean="0"/>
              <a:t>مثلاً: دانشجو (علی = نام) یک فقره اطلاع است.</a:t>
            </a:r>
            <a:endParaRPr lang="en-US" sz="1800" dirty="0"/>
          </a:p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endParaRPr lang="en-US" sz="20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209800" y="4724400"/>
            <a:ext cx="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209800" y="5486400"/>
            <a:ext cx="914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1600200" y="5486400"/>
            <a:ext cx="6096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33121" y="4419600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مقدار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781" y="5714218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صفت خاصه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56857" y="5301734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موجودیت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808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تعاریف اولیه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848600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b="1" dirty="0" smtClean="0"/>
              <a:t>سرمایه های یک سازمان:</a:t>
            </a:r>
          </a:p>
          <a:p>
            <a:pPr marL="457200" indent="-457200">
              <a:buFont typeface="+mj-lt"/>
              <a:buAutoNum type="arabicPeriod"/>
            </a:pPr>
            <a:r>
              <a:rPr lang="fa-IR" sz="2000" dirty="0" smtClean="0"/>
              <a:t>داده ها</a:t>
            </a:r>
          </a:p>
          <a:p>
            <a:pPr marL="457200" indent="-457200">
              <a:buFont typeface="+mj-lt"/>
              <a:buAutoNum type="arabicPeriod"/>
            </a:pPr>
            <a:r>
              <a:rPr lang="fa-IR" sz="2000" dirty="0" smtClean="0"/>
              <a:t>نرم افزار</a:t>
            </a:r>
          </a:p>
          <a:p>
            <a:pPr marL="457200" indent="-457200">
              <a:buFont typeface="+mj-lt"/>
              <a:buAutoNum type="arabicPeriod"/>
            </a:pPr>
            <a:r>
              <a:rPr lang="fa-IR" sz="2000" dirty="0" smtClean="0"/>
              <a:t>سخت افزار</a:t>
            </a:r>
          </a:p>
          <a:p>
            <a:pPr marL="457200" indent="-457200">
              <a:buFont typeface="+mj-lt"/>
              <a:buAutoNum type="arabicPeriod"/>
            </a:pPr>
            <a:r>
              <a:rPr lang="fa-IR" sz="2000" dirty="0" smtClean="0"/>
              <a:t>امکانات مالی</a:t>
            </a:r>
          </a:p>
          <a:p>
            <a:pPr marL="457200" indent="-457200">
              <a:buFont typeface="+mj-lt"/>
              <a:buAutoNum type="arabicPeriod"/>
            </a:pPr>
            <a:r>
              <a:rPr lang="fa-IR" sz="2000" dirty="0" smtClean="0"/>
              <a:t>نیروهای تخصصی</a:t>
            </a:r>
            <a:endParaRPr lang="en-US" sz="20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38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تعاریف اولیه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848600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b="1" dirty="0" smtClean="0"/>
              <a:t>داده های پایدار (مانا)</a:t>
            </a:r>
          </a:p>
          <a:p>
            <a:pPr marL="320040" lvl="1" indent="0">
              <a:buNone/>
            </a:pPr>
            <a:r>
              <a:rPr lang="fa-IR" sz="1800" dirty="0" smtClean="0"/>
              <a:t>وقتی داده ها توسط سیستم مدیریت بانک اطلاعات برای ورود به بانک پذیرفته شد، فقط در صورتی می تواند حذف شود که درخواستی به سیستم مدیریت بانک اطلاعات ارسال شود. و با اثرات جانبی ناشی از اجرای برنامه حذف نخواهد شد.</a:t>
            </a:r>
          </a:p>
          <a:p>
            <a:pPr marL="320040" lvl="1" indent="0">
              <a:buNone/>
            </a:pPr>
            <a:endParaRPr lang="fa-IR" sz="1800" dirty="0"/>
          </a:p>
          <a:p>
            <a:pPr marL="0" indent="0">
              <a:buNone/>
            </a:pPr>
            <a:r>
              <a:rPr lang="fa-IR" b="1" dirty="0"/>
              <a:t>بانک اطلاعات </a:t>
            </a:r>
            <a:r>
              <a:rPr lang="en-US" b="1" dirty="0"/>
              <a:t>(Data Base)</a:t>
            </a:r>
            <a:r>
              <a:rPr lang="fa-IR" b="1" dirty="0"/>
              <a:t>:</a:t>
            </a:r>
          </a:p>
          <a:p>
            <a:pPr marL="320040" lvl="1" indent="0">
              <a:buNone/>
            </a:pPr>
            <a:r>
              <a:rPr lang="fa-IR" sz="1800" dirty="0" smtClean="0"/>
              <a:t>مجموعه ای از داده های پایدار است که توسط سیستم های کاربردی موجود در مؤسسه ای مورد استفاده قرار می گیرند.</a:t>
            </a:r>
          </a:p>
          <a:p>
            <a:pPr marL="320040" lvl="1" indent="0">
              <a:buNone/>
            </a:pPr>
            <a:r>
              <a:rPr lang="fa-IR" sz="1800" dirty="0" smtClean="0"/>
              <a:t>مثلا: در دانشگاه، داده های مربوط به دانشجویان ذخیره می شود.</a:t>
            </a:r>
            <a:endParaRPr lang="en-US" sz="18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57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تعاریف اولیه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848600" cy="4419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b="1" dirty="0" smtClean="0"/>
              <a:t>مدل سازی داده ای </a:t>
            </a:r>
            <a:r>
              <a:rPr lang="en-US" b="1" dirty="0" smtClean="0"/>
              <a:t>(Data Modeling)</a:t>
            </a:r>
            <a:endParaRPr lang="fa-IR" b="1" dirty="0" smtClean="0"/>
          </a:p>
          <a:p>
            <a:pPr marL="320040" lvl="1" indent="0" algn="just">
              <a:buNone/>
            </a:pPr>
            <a:r>
              <a:rPr lang="fa-IR" sz="1800" dirty="0" smtClean="0"/>
              <a:t>در طراحی یک بانک اطلاعاتی بایستی مراحل زیر طی شود:</a:t>
            </a:r>
          </a:p>
          <a:p>
            <a:pPr marL="662940" lvl="1" indent="-342900" algn="just">
              <a:buFont typeface="+mj-lt"/>
              <a:buAutoNum type="arabicPeriod"/>
            </a:pPr>
            <a:r>
              <a:rPr lang="fa-IR" sz="1800" dirty="0" smtClean="0"/>
              <a:t>امکان سنجی، بررسی نیازها و محدودیت ها، بررسی سیستم دستی موجود و ...</a:t>
            </a:r>
          </a:p>
          <a:p>
            <a:pPr marL="662940" lvl="1" indent="-342900" algn="just">
              <a:buFont typeface="+mj-lt"/>
              <a:buAutoNum type="arabicPeriod"/>
            </a:pPr>
            <a:r>
              <a:rPr lang="fa-IR" sz="1800" dirty="0" smtClean="0"/>
              <a:t>ترسیم شمای بانک اطلاعات بدون در نظر گرفتن مدل بانک (جدولی، شبکه ای، سلسله مراتبی) و مستقل از جنبه های برنامه نویسی توسط </a:t>
            </a:r>
            <a:r>
              <a:rPr lang="fa-IR" sz="1800" b="1" dirty="0" smtClean="0">
                <a:solidFill>
                  <a:srgbClr val="FF0000"/>
                </a:solidFill>
              </a:rPr>
              <a:t>طراح بانک</a:t>
            </a:r>
            <a:r>
              <a:rPr lang="fa-IR" sz="1800" dirty="0" smtClean="0"/>
              <a:t>.</a:t>
            </a:r>
          </a:p>
          <a:p>
            <a:pPr marL="320040" lvl="1" indent="0" algn="just">
              <a:buNone/>
            </a:pPr>
            <a:r>
              <a:rPr lang="fa-IR" sz="1800" dirty="0" smtClean="0"/>
              <a:t>برای این کار مدل های مختلفی برای طراحی وجود دارد:</a:t>
            </a:r>
          </a:p>
          <a:p>
            <a:pPr marL="880110" lvl="2" indent="-285750" algn="just"/>
            <a:r>
              <a:rPr lang="fa-IR" sz="1600" dirty="0" smtClean="0"/>
              <a:t>مدل دودویی</a:t>
            </a:r>
          </a:p>
          <a:p>
            <a:pPr marL="880110" lvl="2" indent="-285750" algn="just"/>
            <a:r>
              <a:rPr lang="en-US" sz="1600" dirty="0" smtClean="0"/>
              <a:t>Semantic data model</a:t>
            </a:r>
          </a:p>
          <a:p>
            <a:pPr marL="880110" lvl="2" indent="-285750" algn="just"/>
            <a:r>
              <a:rPr lang="en-US" sz="1600" dirty="0" smtClean="0"/>
              <a:t>ER</a:t>
            </a:r>
          </a:p>
          <a:p>
            <a:pPr marL="880110" lvl="2" indent="-285750" algn="just"/>
            <a:r>
              <a:rPr lang="fa-IR" sz="1600" dirty="0" smtClean="0"/>
              <a:t>مدل گسترش یافته </a:t>
            </a:r>
            <a:r>
              <a:rPr lang="en-US" sz="1600" dirty="0" smtClean="0"/>
              <a:t>ER</a:t>
            </a:r>
            <a:r>
              <a:rPr lang="fa-IR" sz="1600" dirty="0" smtClean="0"/>
              <a:t> </a:t>
            </a:r>
          </a:p>
          <a:p>
            <a:pPr marL="880110" lvl="2" indent="-285750" algn="just"/>
            <a:r>
              <a:rPr lang="fa-IR" sz="1600" dirty="0" smtClean="0"/>
              <a:t>مدل شیء گرا</a:t>
            </a:r>
          </a:p>
          <a:p>
            <a:pPr marL="320040" lvl="1" indent="0" algn="just">
              <a:buNone/>
            </a:pPr>
            <a:r>
              <a:rPr lang="fa-IR" sz="1800" dirty="0" smtClean="0"/>
              <a:t>مدل </a:t>
            </a:r>
            <a:r>
              <a:rPr lang="en-US" sz="1800" dirty="0" smtClean="0"/>
              <a:t>ER</a:t>
            </a:r>
            <a:r>
              <a:rPr lang="fa-IR" sz="1800" dirty="0" smtClean="0"/>
              <a:t> و سپس </a:t>
            </a:r>
            <a:r>
              <a:rPr lang="en-US" sz="1800" dirty="0" smtClean="0"/>
              <a:t>EER</a:t>
            </a:r>
            <a:r>
              <a:rPr lang="fa-IR" sz="1800" dirty="0" smtClean="0"/>
              <a:t> معروف تر از سایر مدل ها می باشد و ما به شرح این مدل ها خواهیم پرداخت.</a:t>
            </a:r>
          </a:p>
          <a:p>
            <a:pPr marL="320040" lvl="1" indent="0" algn="just">
              <a:buNone/>
            </a:pPr>
            <a:r>
              <a:rPr lang="fa-IR" sz="1800" dirty="0" smtClean="0"/>
              <a:t>این مدل ها </a:t>
            </a:r>
            <a:r>
              <a:rPr lang="fa-IR" sz="1800" b="1" dirty="0" smtClean="0">
                <a:solidFill>
                  <a:srgbClr val="FF0000"/>
                </a:solidFill>
              </a:rPr>
              <a:t>ابزار طراحی هستند نه پیاده سازی</a:t>
            </a:r>
            <a:r>
              <a:rPr lang="fa-IR" sz="1800" dirty="0" smtClean="0"/>
              <a:t>.</a:t>
            </a:r>
            <a:endParaRPr lang="en-US" sz="1800" dirty="0"/>
          </a:p>
          <a:p>
            <a:pPr marL="0" indent="0" algn="just">
              <a:buNone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81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200" dirty="0" smtClean="0"/>
              <a:t>نمودار </a:t>
            </a:r>
            <a:r>
              <a:rPr lang="en-US" sz="3200" dirty="0" smtClean="0"/>
              <a:t>ER</a:t>
            </a:r>
            <a:r>
              <a:rPr lang="fa-IR" sz="3200" dirty="0" smtClean="0"/>
              <a:t> </a:t>
            </a:r>
            <a:r>
              <a:rPr lang="en-US" sz="3200" dirty="0" smtClean="0"/>
              <a:t>(Entity Relationship Diagram)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2209800"/>
          </a:xfrm>
        </p:spPr>
        <p:txBody>
          <a:bodyPr/>
          <a:lstStyle/>
          <a:p>
            <a:r>
              <a:rPr lang="fa-IR" dirty="0" smtClean="0"/>
              <a:t>این نمودار نمایشگر ارتباط بین موجودیت های یک محیط عملیاتی است.</a:t>
            </a:r>
          </a:p>
          <a:p>
            <a:r>
              <a:rPr lang="fa-IR" dirty="0" smtClean="0"/>
              <a:t>به کمک آن داده های موجود مدل بندی می شوند.</a:t>
            </a:r>
          </a:p>
          <a:p>
            <a:pPr marL="0" indent="0">
              <a:buNone/>
            </a:pPr>
            <a:r>
              <a:rPr lang="fa-IR" dirty="0" smtClean="0"/>
              <a:t>مثلاً محیط عملیاتی دانشگاه، یک مجموعه از انواع موجودیت های: استاد، دانشجو، کلاس، درس، دانشکده و گروه آموزشی می باشد.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905000" y="4800600"/>
            <a:ext cx="1368425" cy="433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>
                <a:cs typeface="B Nazanin" pitchFamily="2" charset="-78"/>
              </a:rPr>
              <a:t>دانشجو</a:t>
            </a:r>
            <a:endParaRPr lang="en-US" sz="2800">
              <a:cs typeface="B Nazanin" pitchFamily="2" charset="-78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721350" y="480060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>
                <a:cs typeface="B Nazanin" pitchFamily="2" charset="-78"/>
              </a:rPr>
              <a:t>درس</a:t>
            </a:r>
            <a:endParaRPr lang="en-US" sz="2800">
              <a:cs typeface="B Nazanin" pitchFamily="2" charset="-78"/>
            </a:endParaRPr>
          </a:p>
        </p:txBody>
      </p:sp>
      <p:sp>
        <p:nvSpPr>
          <p:cNvPr id="7" name="Curved Down Arrow 6"/>
          <p:cNvSpPr/>
          <p:nvPr/>
        </p:nvSpPr>
        <p:spPr>
          <a:xfrm>
            <a:off x="2971800" y="4191000"/>
            <a:ext cx="2749550" cy="457200"/>
          </a:xfrm>
          <a:prstGeom prst="curved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انتخاب می کند</a:t>
            </a:r>
            <a:endParaRPr 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" name="Curved Down Arrow 7"/>
          <p:cNvSpPr/>
          <p:nvPr/>
        </p:nvSpPr>
        <p:spPr>
          <a:xfrm rot="10800000">
            <a:off x="3037114" y="5410200"/>
            <a:ext cx="2749550" cy="457200"/>
          </a:xfrm>
          <a:prstGeom prst="curved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0" y="5410200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cs typeface="B Nazanin" pitchFamily="2" charset="-78"/>
              </a:rPr>
              <a:t>انتخاب می </a:t>
            </a:r>
            <a:r>
              <a:rPr lang="fa-IR" dirty="0" smtClean="0">
                <a:cs typeface="B Nazanin" pitchFamily="2" charset="-78"/>
              </a:rPr>
              <a:t>شود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00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800" dirty="0"/>
              <a:t>منابع</a:t>
            </a:r>
            <a:endParaRPr lang="en-US" sz="4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676400"/>
            <a:ext cx="7772400" cy="228600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fa-IR" dirty="0" smtClean="0"/>
              <a:t>درس و کنکور پایگاه داده ها، حمید رضا مقسمی، انتشارات گسترش علوم پایه</a:t>
            </a:r>
          </a:p>
          <a:p>
            <a:pPr marL="342900" indent="-342900">
              <a:buFont typeface="+mj-lt"/>
              <a:buAutoNum type="arabicPeriod"/>
            </a:pPr>
            <a:r>
              <a:rPr lang="fa-IR" dirty="0" smtClean="0"/>
              <a:t>مفاهیم </a:t>
            </a:r>
            <a:r>
              <a:rPr lang="fa-IR" dirty="0"/>
              <a:t>بنیادی پایگاه داده </a:t>
            </a:r>
            <a:r>
              <a:rPr lang="fa-IR" dirty="0" smtClean="0"/>
              <a:t>ها، </a:t>
            </a:r>
            <a:r>
              <a:rPr lang="fa-IR" dirty="0"/>
              <a:t>دکتر </a:t>
            </a:r>
            <a:r>
              <a:rPr lang="fa-IR" dirty="0" smtClean="0"/>
              <a:t>روحانی </a:t>
            </a:r>
            <a:r>
              <a:rPr lang="fa-IR" dirty="0"/>
              <a:t>رانکوهی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89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 smtClean="0"/>
              <a:t>نمودار</a:t>
            </a:r>
            <a:r>
              <a:rPr lang="en-US" sz="4000" dirty="0" smtClean="0"/>
              <a:t>ER</a:t>
            </a:r>
            <a:r>
              <a:rPr lang="fa-IR" sz="4000" dirty="0" smtClean="0"/>
              <a:t> - ارتباط </a:t>
            </a:r>
            <a:r>
              <a:rPr lang="fa-IR" sz="4000" dirty="0"/>
              <a:t>بین موجودیت ها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2743200"/>
          </a:xfrm>
        </p:spPr>
        <p:txBody>
          <a:bodyPr>
            <a:normAutofit/>
          </a:bodyPr>
          <a:lstStyle/>
          <a:p>
            <a:pPr algn="just"/>
            <a:r>
              <a:rPr lang="fa-IR" dirty="0" smtClean="0"/>
              <a:t>هر ارتباطی بین موجودیت ها مفهوم یا سمانتیک </a:t>
            </a:r>
            <a:r>
              <a:rPr lang="en-US" dirty="0" smtClean="0"/>
              <a:t>(semantic)</a:t>
            </a:r>
            <a:r>
              <a:rPr lang="fa-IR" dirty="0" smtClean="0"/>
              <a:t> خاصی است. به بیان دیگر حاوی بار اطلاعات مخصوصی است که هر ارتباط دیگر فاقد آن است.</a:t>
            </a:r>
          </a:p>
          <a:p>
            <a:pPr marL="0" indent="0" algn="just">
              <a:buNone/>
            </a:pPr>
            <a:endParaRPr lang="fa-IR" dirty="0"/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22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400" b="0" dirty="0" smtClean="0"/>
              <a:t>مثال: </a:t>
            </a:r>
            <a:r>
              <a:rPr lang="fa-IR" sz="2400" b="0" dirty="0"/>
              <a:t>بین موجودیت های تهیه کننده</a:t>
            </a:r>
            <a:r>
              <a:rPr lang="en-US" sz="2400" b="0" dirty="0"/>
              <a:t>(S)</a:t>
            </a:r>
            <a:r>
              <a:rPr lang="fa-IR" sz="2400" b="0" dirty="0"/>
              <a:t>، قطعه </a:t>
            </a:r>
            <a:r>
              <a:rPr lang="en-US" sz="2400" b="0" dirty="0"/>
              <a:t>(P)</a:t>
            </a:r>
            <a:r>
              <a:rPr lang="fa-IR" sz="2400" b="0" dirty="0"/>
              <a:t> و پروژه </a:t>
            </a:r>
            <a:r>
              <a:rPr lang="en-US" sz="2400" b="0" dirty="0"/>
              <a:t>(J)</a:t>
            </a:r>
            <a:r>
              <a:rPr lang="fa-IR" sz="2400" b="0" dirty="0"/>
              <a:t> ارتباطات زیر را می توان در نظر گرفت</a:t>
            </a:r>
            <a:r>
              <a:rPr lang="fa-IR" sz="2400" b="0" dirty="0" smtClean="0"/>
              <a:t>.</a:t>
            </a:r>
            <a:endParaRPr lang="en-US" sz="2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8801" y="3886200"/>
            <a:ext cx="7556999" cy="2209800"/>
          </a:xfrm>
        </p:spPr>
        <p:txBody>
          <a:bodyPr>
            <a:normAutofit fontScale="92500" lnSpcReduction="10000"/>
          </a:bodyPr>
          <a:lstStyle/>
          <a:p>
            <a:r>
              <a:rPr lang="fa-IR" sz="2000" dirty="0"/>
              <a:t>سمانتیک 1:  </a:t>
            </a:r>
            <a:r>
              <a:rPr lang="en-US" sz="2000" dirty="0"/>
              <a:t>S2</a:t>
            </a:r>
            <a:r>
              <a:rPr lang="fa-IR" sz="2000" dirty="0"/>
              <a:t> قطعه </a:t>
            </a:r>
            <a:r>
              <a:rPr lang="en-US" sz="2000" dirty="0"/>
              <a:t>P3</a:t>
            </a:r>
            <a:r>
              <a:rPr lang="fa-IR" sz="2000" dirty="0"/>
              <a:t> را تهیه کرده است</a:t>
            </a:r>
            <a:r>
              <a:rPr lang="fa-IR" sz="2000" dirty="0" smtClean="0"/>
              <a:t>.</a:t>
            </a:r>
          </a:p>
          <a:p>
            <a:r>
              <a:rPr lang="fa-IR" sz="2000" dirty="0"/>
              <a:t>سمانتیک </a:t>
            </a:r>
            <a:r>
              <a:rPr lang="fa-IR" sz="2000" dirty="0" smtClean="0"/>
              <a:t>2:  قطعه </a:t>
            </a:r>
            <a:r>
              <a:rPr lang="en-US" sz="2000" dirty="0"/>
              <a:t>P3</a:t>
            </a:r>
            <a:r>
              <a:rPr lang="fa-IR" sz="2000" dirty="0"/>
              <a:t> </a:t>
            </a:r>
            <a:r>
              <a:rPr lang="fa-IR" sz="2000" dirty="0" smtClean="0"/>
              <a:t>در پروژه </a:t>
            </a:r>
            <a:r>
              <a:rPr lang="en-US" sz="2000" dirty="0" smtClean="0"/>
              <a:t>J4</a:t>
            </a:r>
            <a:r>
              <a:rPr lang="fa-IR" sz="2000" dirty="0" smtClean="0"/>
              <a:t> بکار رفته است</a:t>
            </a:r>
            <a:r>
              <a:rPr lang="fa-IR" sz="2000" dirty="0"/>
              <a:t>.</a:t>
            </a:r>
            <a:endParaRPr lang="en-US" sz="2000" dirty="0"/>
          </a:p>
          <a:p>
            <a:r>
              <a:rPr lang="fa-IR" sz="2000" dirty="0"/>
              <a:t>سمانتیک </a:t>
            </a:r>
            <a:r>
              <a:rPr lang="fa-IR" sz="2000" dirty="0" smtClean="0"/>
              <a:t>3:  </a:t>
            </a:r>
            <a:r>
              <a:rPr lang="en-US" sz="2000" dirty="0"/>
              <a:t>S2</a:t>
            </a:r>
            <a:r>
              <a:rPr lang="fa-IR" sz="2000" dirty="0"/>
              <a:t> </a:t>
            </a:r>
            <a:r>
              <a:rPr lang="fa-IR" sz="2000" dirty="0" smtClean="0"/>
              <a:t>برای پروژه </a:t>
            </a:r>
            <a:r>
              <a:rPr lang="en-US" sz="2000" dirty="0" smtClean="0"/>
              <a:t>J4</a:t>
            </a:r>
            <a:r>
              <a:rPr lang="fa-IR" sz="2000" dirty="0" smtClean="0"/>
              <a:t> قطعه تهیه </a:t>
            </a:r>
            <a:r>
              <a:rPr lang="fa-IR" sz="2000" dirty="0"/>
              <a:t>کرده است</a:t>
            </a:r>
            <a:r>
              <a:rPr lang="fa-IR" sz="2000" dirty="0" smtClean="0"/>
              <a:t>.</a:t>
            </a:r>
          </a:p>
          <a:p>
            <a:pPr marL="0" indent="0">
              <a:buNone/>
            </a:pPr>
            <a:r>
              <a:rPr lang="fa-IR" sz="2000" dirty="0" smtClean="0"/>
              <a:t>توجه: از سه ارتباط 1و2و3 نمی توان ارتباط 4 را نتیجه گرفت. یعنی نمی توان گفت </a:t>
            </a:r>
            <a:r>
              <a:rPr lang="en-US" sz="2000" dirty="0" smtClean="0"/>
              <a:t>S2</a:t>
            </a:r>
            <a:r>
              <a:rPr lang="fa-IR" sz="2000" dirty="0" smtClean="0"/>
              <a:t> قطعه </a:t>
            </a:r>
            <a:r>
              <a:rPr lang="en-US" sz="2000" dirty="0" smtClean="0"/>
              <a:t>P3</a:t>
            </a:r>
            <a:r>
              <a:rPr lang="fa-IR" sz="2000" dirty="0" smtClean="0"/>
              <a:t> را برای پروژه </a:t>
            </a:r>
            <a:r>
              <a:rPr lang="en-US" sz="2000" dirty="0" smtClean="0"/>
              <a:t>J4</a:t>
            </a:r>
            <a:r>
              <a:rPr lang="fa-IR" sz="2000" dirty="0" smtClean="0"/>
              <a:t> تهیه کرده است. </a:t>
            </a:r>
          </a:p>
          <a:p>
            <a:pPr marL="0" indent="0">
              <a:buNone/>
            </a:pPr>
            <a:r>
              <a:rPr lang="fa-IR" sz="2000" dirty="0" smtClean="0"/>
              <a:t>به چنین حالاتی که باعث بروز اشتباه می شود، دام ارتباطی یا دام الحاق ها </a:t>
            </a:r>
            <a:r>
              <a:rPr lang="en-US" sz="2000" dirty="0" smtClean="0"/>
              <a:t>(Connection Trap)</a:t>
            </a:r>
            <a:r>
              <a:rPr lang="fa-IR" sz="2000" dirty="0" smtClean="0"/>
              <a:t> می گویند.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64671" y="2364251"/>
            <a:ext cx="1796143" cy="433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1"/>
            <a:r>
              <a:rPr lang="en-US" sz="2800" dirty="0" smtClean="0">
                <a:cs typeface="B Nazanin" pitchFamily="2" charset="-78"/>
              </a:rPr>
              <a:t>S</a:t>
            </a:r>
            <a:r>
              <a:rPr lang="fa-IR" sz="2800" dirty="0" smtClean="0">
                <a:cs typeface="B Nazanin" pitchFamily="2" charset="-78"/>
              </a:rPr>
              <a:t>: تهیه کننده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181021" y="2364251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1"/>
            <a:r>
              <a:rPr lang="en-US" sz="2800" dirty="0" smtClean="0">
                <a:cs typeface="B Nazanin" pitchFamily="2" charset="-78"/>
              </a:rPr>
              <a:t>J</a:t>
            </a:r>
            <a:r>
              <a:rPr lang="fa-IR" sz="2800" dirty="0" smtClean="0">
                <a:cs typeface="B Nazanin" pitchFamily="2" charset="-78"/>
              </a:rPr>
              <a:t>: </a:t>
            </a:r>
            <a:r>
              <a:rPr lang="en-US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cs typeface="B Nazanin" pitchFamily="2" charset="-78"/>
              </a:rPr>
              <a:t>پروژه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2252569" y="3273208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1"/>
            <a:r>
              <a:rPr lang="en-US" sz="2800" dirty="0" smtClean="0">
                <a:cs typeface="B Nazanin" pitchFamily="2" charset="-78"/>
              </a:rPr>
              <a:t>P</a:t>
            </a:r>
            <a:r>
              <a:rPr lang="fa-IR" sz="2800" dirty="0" smtClean="0">
                <a:cs typeface="B Nazanin" pitchFamily="2" charset="-78"/>
              </a:rPr>
              <a:t>: قطعه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1137557" y="1752600"/>
            <a:ext cx="3298371" cy="589880"/>
          </a:xfrm>
          <a:custGeom>
            <a:avLst/>
            <a:gdLst>
              <a:gd name="connsiteX0" fmla="*/ 0 w 3298371"/>
              <a:gd name="connsiteY0" fmla="*/ 589880 h 589880"/>
              <a:gd name="connsiteX1" fmla="*/ 402771 w 3298371"/>
              <a:gd name="connsiteY1" fmla="*/ 230651 h 589880"/>
              <a:gd name="connsiteX2" fmla="*/ 892628 w 3298371"/>
              <a:gd name="connsiteY2" fmla="*/ 67365 h 589880"/>
              <a:gd name="connsiteX3" fmla="*/ 1502228 w 3298371"/>
              <a:gd name="connsiteY3" fmla="*/ 2051 h 589880"/>
              <a:gd name="connsiteX4" fmla="*/ 2188028 w 3298371"/>
              <a:gd name="connsiteY4" fmla="*/ 34708 h 589880"/>
              <a:gd name="connsiteX5" fmla="*/ 2808514 w 3298371"/>
              <a:gd name="connsiteY5" fmla="*/ 208880 h 589880"/>
              <a:gd name="connsiteX6" fmla="*/ 3298371 w 3298371"/>
              <a:gd name="connsiteY6" fmla="*/ 470137 h 58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98371" h="589880">
                <a:moveTo>
                  <a:pt x="0" y="589880"/>
                </a:moveTo>
                <a:cubicBezTo>
                  <a:pt x="127000" y="453808"/>
                  <a:pt x="254000" y="317737"/>
                  <a:pt x="402771" y="230651"/>
                </a:cubicBezTo>
                <a:cubicBezTo>
                  <a:pt x="551542" y="143565"/>
                  <a:pt x="709385" y="105465"/>
                  <a:pt x="892628" y="67365"/>
                </a:cubicBezTo>
                <a:cubicBezTo>
                  <a:pt x="1075871" y="29265"/>
                  <a:pt x="1286328" y="7494"/>
                  <a:pt x="1502228" y="2051"/>
                </a:cubicBezTo>
                <a:cubicBezTo>
                  <a:pt x="1718128" y="-3392"/>
                  <a:pt x="1970314" y="236"/>
                  <a:pt x="2188028" y="34708"/>
                </a:cubicBezTo>
                <a:cubicBezTo>
                  <a:pt x="2405742" y="69179"/>
                  <a:pt x="2623457" y="136308"/>
                  <a:pt x="2808514" y="208880"/>
                </a:cubicBezTo>
                <a:cubicBezTo>
                  <a:pt x="2993571" y="281451"/>
                  <a:pt x="3145971" y="375794"/>
                  <a:pt x="3298371" y="470137"/>
                </a:cubicBezTo>
              </a:path>
            </a:pathLst>
          </a:custGeom>
          <a:noFill/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094014" y="2821451"/>
            <a:ext cx="3603171" cy="512499"/>
          </a:xfrm>
          <a:custGeom>
            <a:avLst/>
            <a:gdLst>
              <a:gd name="connsiteX0" fmla="*/ 0 w 3603171"/>
              <a:gd name="connsiteY0" fmla="*/ 0 h 512499"/>
              <a:gd name="connsiteX1" fmla="*/ 370114 w 3603171"/>
              <a:gd name="connsiteY1" fmla="*/ 250371 h 512499"/>
              <a:gd name="connsiteX2" fmla="*/ 827314 w 3603171"/>
              <a:gd name="connsiteY2" fmla="*/ 413657 h 512499"/>
              <a:gd name="connsiteX3" fmla="*/ 1295400 w 3603171"/>
              <a:gd name="connsiteY3" fmla="*/ 500743 h 512499"/>
              <a:gd name="connsiteX4" fmla="*/ 1654628 w 3603171"/>
              <a:gd name="connsiteY4" fmla="*/ 511629 h 512499"/>
              <a:gd name="connsiteX5" fmla="*/ 2111828 w 3603171"/>
              <a:gd name="connsiteY5" fmla="*/ 500743 h 512499"/>
              <a:gd name="connsiteX6" fmla="*/ 2481943 w 3603171"/>
              <a:gd name="connsiteY6" fmla="*/ 478971 h 512499"/>
              <a:gd name="connsiteX7" fmla="*/ 3015343 w 3603171"/>
              <a:gd name="connsiteY7" fmla="*/ 326571 h 512499"/>
              <a:gd name="connsiteX8" fmla="*/ 3450771 w 3603171"/>
              <a:gd name="connsiteY8" fmla="*/ 163286 h 512499"/>
              <a:gd name="connsiteX9" fmla="*/ 3603171 w 3603171"/>
              <a:gd name="connsiteY9" fmla="*/ 87086 h 512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03171" h="512499">
                <a:moveTo>
                  <a:pt x="0" y="0"/>
                </a:moveTo>
                <a:cubicBezTo>
                  <a:pt x="116114" y="90714"/>
                  <a:pt x="232228" y="181428"/>
                  <a:pt x="370114" y="250371"/>
                </a:cubicBezTo>
                <a:cubicBezTo>
                  <a:pt x="508000" y="319314"/>
                  <a:pt x="673100" y="371928"/>
                  <a:pt x="827314" y="413657"/>
                </a:cubicBezTo>
                <a:cubicBezTo>
                  <a:pt x="981528" y="455386"/>
                  <a:pt x="1157515" y="484414"/>
                  <a:pt x="1295400" y="500743"/>
                </a:cubicBezTo>
                <a:cubicBezTo>
                  <a:pt x="1433285" y="517072"/>
                  <a:pt x="1518557" y="511629"/>
                  <a:pt x="1654628" y="511629"/>
                </a:cubicBezTo>
                <a:cubicBezTo>
                  <a:pt x="1790699" y="511629"/>
                  <a:pt x="1973942" y="506186"/>
                  <a:pt x="2111828" y="500743"/>
                </a:cubicBezTo>
                <a:cubicBezTo>
                  <a:pt x="2249714" y="495300"/>
                  <a:pt x="2331357" y="508000"/>
                  <a:pt x="2481943" y="478971"/>
                </a:cubicBezTo>
                <a:cubicBezTo>
                  <a:pt x="2632529" y="449942"/>
                  <a:pt x="2853872" y="379185"/>
                  <a:pt x="3015343" y="326571"/>
                </a:cubicBezTo>
                <a:cubicBezTo>
                  <a:pt x="3176814" y="273957"/>
                  <a:pt x="3352800" y="203200"/>
                  <a:pt x="3450771" y="163286"/>
                </a:cubicBezTo>
                <a:cubicBezTo>
                  <a:pt x="3548742" y="123372"/>
                  <a:pt x="3575956" y="105229"/>
                  <a:pt x="3603171" y="87086"/>
                </a:cubicBezTo>
              </a:path>
            </a:pathLst>
          </a:custGeom>
          <a:noFill/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3739242" y="2919422"/>
            <a:ext cx="1382486" cy="707572"/>
          </a:xfrm>
          <a:custGeom>
            <a:avLst/>
            <a:gdLst>
              <a:gd name="connsiteX0" fmla="*/ 0 w 1382486"/>
              <a:gd name="connsiteY0" fmla="*/ 707572 h 707572"/>
              <a:gd name="connsiteX1" fmla="*/ 424543 w 1382486"/>
              <a:gd name="connsiteY1" fmla="*/ 609600 h 707572"/>
              <a:gd name="connsiteX2" fmla="*/ 947058 w 1382486"/>
              <a:gd name="connsiteY2" fmla="*/ 391886 h 707572"/>
              <a:gd name="connsiteX3" fmla="*/ 1382486 w 1382486"/>
              <a:gd name="connsiteY3" fmla="*/ 0 h 70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2486" h="707572">
                <a:moveTo>
                  <a:pt x="0" y="707572"/>
                </a:moveTo>
                <a:cubicBezTo>
                  <a:pt x="133350" y="684893"/>
                  <a:pt x="266700" y="662214"/>
                  <a:pt x="424543" y="609600"/>
                </a:cubicBezTo>
                <a:cubicBezTo>
                  <a:pt x="582386" y="556986"/>
                  <a:pt x="787401" y="493486"/>
                  <a:pt x="947058" y="391886"/>
                </a:cubicBezTo>
                <a:cubicBezTo>
                  <a:pt x="1106715" y="290286"/>
                  <a:pt x="1244600" y="145143"/>
                  <a:pt x="1382486" y="0"/>
                </a:cubicBezTo>
              </a:path>
            </a:pathLst>
          </a:custGeom>
          <a:noFill/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636814" y="2908537"/>
            <a:ext cx="1524000" cy="794657"/>
          </a:xfrm>
          <a:custGeom>
            <a:avLst/>
            <a:gdLst>
              <a:gd name="connsiteX0" fmla="*/ 0 w 1524000"/>
              <a:gd name="connsiteY0" fmla="*/ 0 h 794657"/>
              <a:gd name="connsiteX1" fmla="*/ 272143 w 1524000"/>
              <a:gd name="connsiteY1" fmla="*/ 413657 h 794657"/>
              <a:gd name="connsiteX2" fmla="*/ 751114 w 1524000"/>
              <a:gd name="connsiteY2" fmla="*/ 664028 h 794657"/>
              <a:gd name="connsiteX3" fmla="*/ 1524000 w 1524000"/>
              <a:gd name="connsiteY3" fmla="*/ 794657 h 79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0" h="794657">
                <a:moveTo>
                  <a:pt x="0" y="0"/>
                </a:moveTo>
                <a:cubicBezTo>
                  <a:pt x="73478" y="151493"/>
                  <a:pt x="146957" y="302986"/>
                  <a:pt x="272143" y="413657"/>
                </a:cubicBezTo>
                <a:cubicBezTo>
                  <a:pt x="397329" y="524328"/>
                  <a:pt x="542471" y="600528"/>
                  <a:pt x="751114" y="664028"/>
                </a:cubicBezTo>
                <a:cubicBezTo>
                  <a:pt x="959757" y="727528"/>
                  <a:pt x="1241878" y="761092"/>
                  <a:pt x="1524000" y="794657"/>
                </a:cubicBezTo>
              </a:path>
            </a:pathLst>
          </a:custGeom>
          <a:noFill/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48801" y="333386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1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636701" y="17526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3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739242" y="287485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4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692467" y="326854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84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نکته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1371600"/>
          </a:xfrm>
        </p:spPr>
        <p:txBody>
          <a:bodyPr/>
          <a:lstStyle/>
          <a:p>
            <a:r>
              <a:rPr lang="fa-IR" dirty="0" smtClean="0"/>
              <a:t>ممکن است یک موجودیت با خودش ارتباط داشته باشد.</a:t>
            </a:r>
          </a:p>
          <a:p>
            <a:pPr marL="0" indent="0">
              <a:buNone/>
            </a:pPr>
            <a:r>
              <a:rPr lang="fa-IR" dirty="0" smtClean="0"/>
              <a:t>این بدان معنا است که (( یک قطعه از قطعه یا قطعات دیگر ساخته شده است)).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2743200" y="4114800"/>
            <a:ext cx="1368425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قطعه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1719808" y="3198733"/>
            <a:ext cx="1709192" cy="2331951"/>
          </a:xfrm>
          <a:custGeom>
            <a:avLst/>
            <a:gdLst>
              <a:gd name="connsiteX0" fmla="*/ 1709192 w 1709192"/>
              <a:gd name="connsiteY0" fmla="*/ 1786924 h 2331951"/>
              <a:gd name="connsiteX1" fmla="*/ 1556792 w 1709192"/>
              <a:gd name="connsiteY1" fmla="*/ 2059067 h 2331951"/>
              <a:gd name="connsiteX2" fmla="*/ 1371735 w 1709192"/>
              <a:gd name="connsiteY2" fmla="*/ 2222353 h 2331951"/>
              <a:gd name="connsiteX3" fmla="*/ 1088706 w 1709192"/>
              <a:gd name="connsiteY3" fmla="*/ 2320324 h 2331951"/>
              <a:gd name="connsiteX4" fmla="*/ 609735 w 1709192"/>
              <a:gd name="connsiteY4" fmla="*/ 2309438 h 2331951"/>
              <a:gd name="connsiteX5" fmla="*/ 283163 w 1709192"/>
              <a:gd name="connsiteY5" fmla="*/ 2135267 h 2331951"/>
              <a:gd name="connsiteX6" fmla="*/ 65449 w 1709192"/>
              <a:gd name="connsiteY6" fmla="*/ 1808696 h 2331951"/>
              <a:gd name="connsiteX7" fmla="*/ 135 w 1709192"/>
              <a:gd name="connsiteY7" fmla="*/ 1362381 h 2331951"/>
              <a:gd name="connsiteX8" fmla="*/ 54563 w 1709192"/>
              <a:gd name="connsiteY8" fmla="*/ 839867 h 2331951"/>
              <a:gd name="connsiteX9" fmla="*/ 239621 w 1709192"/>
              <a:gd name="connsiteY9" fmla="*/ 393553 h 2331951"/>
              <a:gd name="connsiteX10" fmla="*/ 522649 w 1709192"/>
              <a:gd name="connsiteY10" fmla="*/ 99638 h 2331951"/>
              <a:gd name="connsiteX11" fmla="*/ 892763 w 1709192"/>
              <a:gd name="connsiteY11" fmla="*/ 1667 h 2331951"/>
              <a:gd name="connsiteX12" fmla="*/ 1284649 w 1709192"/>
              <a:gd name="connsiteY12" fmla="*/ 164953 h 2331951"/>
              <a:gd name="connsiteX13" fmla="*/ 1567678 w 1709192"/>
              <a:gd name="connsiteY13" fmla="*/ 447981 h 2331951"/>
              <a:gd name="connsiteX14" fmla="*/ 1676535 w 1709192"/>
              <a:gd name="connsiteY14" fmla="*/ 709238 h 233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09192" h="2331951">
                <a:moveTo>
                  <a:pt x="1709192" y="1786924"/>
                </a:moveTo>
                <a:cubicBezTo>
                  <a:pt x="1661113" y="1886710"/>
                  <a:pt x="1613035" y="1986496"/>
                  <a:pt x="1556792" y="2059067"/>
                </a:cubicBezTo>
                <a:cubicBezTo>
                  <a:pt x="1500549" y="2131639"/>
                  <a:pt x="1449749" y="2178810"/>
                  <a:pt x="1371735" y="2222353"/>
                </a:cubicBezTo>
                <a:cubicBezTo>
                  <a:pt x="1293721" y="2265896"/>
                  <a:pt x="1215706" y="2305810"/>
                  <a:pt x="1088706" y="2320324"/>
                </a:cubicBezTo>
                <a:cubicBezTo>
                  <a:pt x="961706" y="2334838"/>
                  <a:pt x="743992" y="2340281"/>
                  <a:pt x="609735" y="2309438"/>
                </a:cubicBezTo>
                <a:cubicBezTo>
                  <a:pt x="475478" y="2278595"/>
                  <a:pt x="373877" y="2218724"/>
                  <a:pt x="283163" y="2135267"/>
                </a:cubicBezTo>
                <a:cubicBezTo>
                  <a:pt x="192449" y="2051810"/>
                  <a:pt x="112620" y="1937510"/>
                  <a:pt x="65449" y="1808696"/>
                </a:cubicBezTo>
                <a:cubicBezTo>
                  <a:pt x="18278" y="1679882"/>
                  <a:pt x="1949" y="1523852"/>
                  <a:pt x="135" y="1362381"/>
                </a:cubicBezTo>
                <a:cubicBezTo>
                  <a:pt x="-1679" y="1200910"/>
                  <a:pt x="14649" y="1001338"/>
                  <a:pt x="54563" y="839867"/>
                </a:cubicBezTo>
                <a:cubicBezTo>
                  <a:pt x="94477" y="678396"/>
                  <a:pt x="161607" y="516924"/>
                  <a:pt x="239621" y="393553"/>
                </a:cubicBezTo>
                <a:cubicBezTo>
                  <a:pt x="317635" y="270182"/>
                  <a:pt x="413792" y="164952"/>
                  <a:pt x="522649" y="99638"/>
                </a:cubicBezTo>
                <a:cubicBezTo>
                  <a:pt x="631506" y="34324"/>
                  <a:pt x="765763" y="-9219"/>
                  <a:pt x="892763" y="1667"/>
                </a:cubicBezTo>
                <a:cubicBezTo>
                  <a:pt x="1019763" y="12553"/>
                  <a:pt x="1172163" y="90567"/>
                  <a:pt x="1284649" y="164953"/>
                </a:cubicBezTo>
                <a:cubicBezTo>
                  <a:pt x="1397135" y="239339"/>
                  <a:pt x="1502364" y="357267"/>
                  <a:pt x="1567678" y="447981"/>
                </a:cubicBezTo>
                <a:cubicBezTo>
                  <a:pt x="1632992" y="538695"/>
                  <a:pt x="1654763" y="623966"/>
                  <a:pt x="1676535" y="709238"/>
                </a:cubicBezTo>
              </a:path>
            </a:pathLst>
          </a:custGeom>
          <a:noFill/>
          <a:ln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99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نمایش ارتباط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1522333"/>
          </a:xfrm>
        </p:spPr>
        <p:txBody>
          <a:bodyPr/>
          <a:lstStyle/>
          <a:p>
            <a:r>
              <a:rPr lang="fa-IR" dirty="0" smtClean="0"/>
              <a:t>در کتاب های جدید ارتباط را داخل لوزی ترسیم می کنند.</a:t>
            </a:r>
          </a:p>
          <a:p>
            <a:pPr marL="0" indent="0">
              <a:buNone/>
            </a:pPr>
            <a:r>
              <a:rPr lang="fa-IR" b="1" u="sng" dirty="0" smtClean="0"/>
              <a:t>مثال:</a:t>
            </a:r>
          </a:p>
          <a:p>
            <a:pPr marL="0" indent="0">
              <a:buNone/>
            </a:pPr>
            <a:r>
              <a:rPr lang="fa-IR" dirty="0" smtClean="0"/>
              <a:t>نمودار روبرو معادل نمودار زیر است: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58825" y="3505199"/>
            <a:ext cx="1368425" cy="433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4575175" y="3505199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>
                <a:cs typeface="B Nazanin" pitchFamily="2" charset="-78"/>
              </a:rPr>
              <a:t>درس</a:t>
            </a:r>
            <a:endParaRPr lang="en-US" sz="2800">
              <a:cs typeface="B Nazanin" pitchFamily="2" charset="-78"/>
            </a:endParaRPr>
          </a:p>
        </p:txBody>
      </p:sp>
      <p:sp>
        <p:nvSpPr>
          <p:cNvPr id="9" name="Curved Down Arrow 8"/>
          <p:cNvSpPr/>
          <p:nvPr/>
        </p:nvSpPr>
        <p:spPr>
          <a:xfrm>
            <a:off x="1825625" y="2895599"/>
            <a:ext cx="2749550" cy="457200"/>
          </a:xfrm>
          <a:prstGeom prst="curved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ارائه می کند</a:t>
            </a:r>
            <a:endParaRPr 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Curved Down Arrow 9"/>
          <p:cNvSpPr/>
          <p:nvPr/>
        </p:nvSpPr>
        <p:spPr>
          <a:xfrm rot="10800000">
            <a:off x="1890939" y="4114799"/>
            <a:ext cx="2749550" cy="457200"/>
          </a:xfrm>
          <a:prstGeom prst="curved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63825" y="4114799"/>
            <a:ext cx="109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ارائه </a:t>
            </a:r>
            <a:r>
              <a:rPr lang="fa-IR" dirty="0">
                <a:cs typeface="B Nazanin" pitchFamily="2" charset="-78"/>
              </a:rPr>
              <a:t>می </a:t>
            </a:r>
            <a:r>
              <a:rPr lang="fa-IR" dirty="0" smtClean="0">
                <a:cs typeface="B Nazanin" pitchFamily="2" charset="-78"/>
              </a:rPr>
              <a:t>شود</a:t>
            </a:r>
            <a:endParaRPr lang="en-US" dirty="0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80999" y="5269706"/>
            <a:ext cx="1368425" cy="433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6937375" y="5269706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>
                <a:cs typeface="B Nazanin" pitchFamily="2" charset="-78"/>
              </a:rPr>
              <a:t>درس</a:t>
            </a:r>
            <a:endParaRPr lang="en-US" sz="2800">
              <a:cs typeface="B Nazanin" pitchFamily="2" charset="-78"/>
            </a:endParaRPr>
          </a:p>
        </p:txBody>
      </p:sp>
      <p:sp>
        <p:nvSpPr>
          <p:cNvPr id="14" name="Diamond 13"/>
          <p:cNvSpPr/>
          <p:nvPr/>
        </p:nvSpPr>
        <p:spPr>
          <a:xfrm>
            <a:off x="2590800" y="5117307"/>
            <a:ext cx="3425824" cy="750093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dirty="0" smtClean="0">
                <a:noFill/>
                <a:cs typeface="B Nazanin" pitchFamily="2" charset="-78"/>
              </a:rPr>
              <a:t>ا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ارائه می شود – می کند</a:t>
            </a:r>
            <a:endParaRPr lang="en-US" dirty="0">
              <a:noFill/>
              <a:cs typeface="B Nazanin" pitchFamily="2" charset="-78"/>
            </a:endParaRPr>
          </a:p>
        </p:txBody>
      </p:sp>
      <p:cxnSp>
        <p:nvCxnSpPr>
          <p:cNvPr id="16" name="Straight Connector 15"/>
          <p:cNvCxnSpPr>
            <a:stCxn id="14" idx="1"/>
            <a:endCxn id="12" idx="3"/>
          </p:cNvCxnSpPr>
          <p:nvPr/>
        </p:nvCxnSpPr>
        <p:spPr>
          <a:xfrm flipH="1" flipV="1">
            <a:off x="1749424" y="5486400"/>
            <a:ext cx="841376" cy="59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3" idx="1"/>
          </p:cNvCxnSpPr>
          <p:nvPr/>
        </p:nvCxnSpPr>
        <p:spPr>
          <a:xfrm flipH="1">
            <a:off x="6016625" y="5485606"/>
            <a:ext cx="92075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205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/>
              <a:t>درجه ارتباط </a:t>
            </a:r>
            <a:r>
              <a:rPr lang="en-US" sz="4000" dirty="0"/>
              <a:t>(Relationship Degree)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3429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dirty="0" smtClean="0"/>
              <a:t>در ترسیم نمودار </a:t>
            </a:r>
            <a:r>
              <a:rPr lang="en-US" dirty="0" smtClean="0"/>
              <a:t>ER</a:t>
            </a:r>
            <a:r>
              <a:rPr lang="fa-IR" dirty="0" smtClean="0"/>
              <a:t> درجه ارتباط </a:t>
            </a:r>
            <a:r>
              <a:rPr lang="en-US" dirty="0" smtClean="0"/>
              <a:t>(Relationship Degree)</a:t>
            </a:r>
            <a:r>
              <a:rPr lang="fa-IR" dirty="0" smtClean="0"/>
              <a:t> می تواند بصورت زیر باشد.</a:t>
            </a:r>
          </a:p>
          <a:p>
            <a:pPr lvl="1"/>
            <a:r>
              <a:rPr lang="fa-IR" dirty="0" smtClean="0"/>
              <a:t> یک به یک </a:t>
            </a:r>
            <a:r>
              <a:rPr lang="en-US" dirty="0" smtClean="0"/>
              <a:t>(1:1)</a:t>
            </a:r>
            <a:endParaRPr lang="fa-IR" dirty="0" smtClean="0"/>
          </a:p>
          <a:p>
            <a:pPr lvl="1"/>
            <a:r>
              <a:rPr lang="fa-IR" dirty="0" smtClean="0"/>
              <a:t> یک به چند </a:t>
            </a:r>
            <a:r>
              <a:rPr lang="en-US" dirty="0" smtClean="0"/>
              <a:t>(1:n)</a:t>
            </a:r>
            <a:endParaRPr lang="fa-IR" dirty="0" smtClean="0"/>
          </a:p>
          <a:p>
            <a:pPr lvl="1"/>
            <a:r>
              <a:rPr lang="fa-IR" dirty="0" smtClean="0"/>
              <a:t>چند به چند </a:t>
            </a:r>
            <a:r>
              <a:rPr lang="en-US" dirty="0" smtClean="0"/>
              <a:t>(</a:t>
            </a:r>
            <a:r>
              <a:rPr lang="en-US" dirty="0" err="1" smtClean="0"/>
              <a:t>n:n</a:t>
            </a:r>
            <a:r>
              <a:rPr lang="en-US" dirty="0" smtClean="0"/>
              <a:t>)</a:t>
            </a:r>
            <a:endParaRPr lang="fa-IR" dirty="0" smtClean="0"/>
          </a:p>
          <a:p>
            <a:endParaRPr lang="fa-IR" dirty="0" smtClean="0"/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86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درجه ارتباط </a:t>
            </a:r>
            <a:r>
              <a:rPr lang="fa-IR" dirty="0" smtClean="0"/>
              <a:t>: یک </a:t>
            </a:r>
            <a:r>
              <a:rPr lang="fa-IR" dirty="0"/>
              <a:t>به </a:t>
            </a:r>
            <a:r>
              <a:rPr lang="fa-IR" dirty="0" smtClean="0"/>
              <a:t>یک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4267200"/>
            <a:ext cx="7543800" cy="1828800"/>
          </a:xfrm>
        </p:spPr>
        <p:txBody>
          <a:bodyPr/>
          <a:lstStyle/>
          <a:p>
            <a:r>
              <a:rPr lang="fa-IR" dirty="0"/>
              <a:t>هر استاد یک درس و هر درس فقط توسط یک استاد ارائه می شود. البته ممکن است استادی اصلاً درس نداشته باشد. یا درسی توسط هیچ استادی در این ترم ارائه نگردد</a:t>
            </a:r>
            <a:r>
              <a:rPr lang="fa-I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906689" y="3023416"/>
            <a:ext cx="1368425" cy="433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6708775" y="3047999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>
                <a:cs typeface="B Nazanin" pitchFamily="2" charset="-78"/>
              </a:rPr>
              <a:t>درس</a:t>
            </a:r>
            <a:endParaRPr lang="en-US" sz="2800">
              <a:cs typeface="B Nazanin" pitchFamily="2" charset="-78"/>
            </a:endParaRPr>
          </a:p>
        </p:txBody>
      </p:sp>
      <p:sp>
        <p:nvSpPr>
          <p:cNvPr id="7" name="Diamond 6"/>
          <p:cNvSpPr/>
          <p:nvPr/>
        </p:nvSpPr>
        <p:spPr>
          <a:xfrm>
            <a:off x="3429000" y="2895600"/>
            <a:ext cx="2359024" cy="750093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800" dirty="0" smtClean="0">
                <a:noFill/>
                <a:cs typeface="B Nazanin" pitchFamily="2" charset="-78"/>
              </a:rPr>
              <a:t>ا</a:t>
            </a:r>
            <a:r>
              <a:rPr lang="fa-IR" sz="2800" dirty="0" smtClean="0">
                <a:solidFill>
                  <a:schemeClr val="tx1"/>
                </a:solidFill>
                <a:cs typeface="B Nazanin" pitchFamily="2" charset="-78"/>
              </a:rPr>
              <a:t>ارائه</a:t>
            </a:r>
            <a:endParaRPr lang="en-US" sz="2800" dirty="0">
              <a:noFill/>
              <a:cs typeface="B Nazanin" pitchFamily="2" charset="-78"/>
            </a:endParaRPr>
          </a:p>
        </p:txBody>
      </p:sp>
      <p:cxnSp>
        <p:nvCxnSpPr>
          <p:cNvPr id="8" name="Straight Connector 7"/>
          <p:cNvCxnSpPr>
            <a:stCxn id="7" idx="1"/>
          </p:cNvCxnSpPr>
          <p:nvPr/>
        </p:nvCxnSpPr>
        <p:spPr>
          <a:xfrm flipH="1" flipV="1">
            <a:off x="2286000" y="3263899"/>
            <a:ext cx="114300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6" idx="1"/>
          </p:cNvCxnSpPr>
          <p:nvPr/>
        </p:nvCxnSpPr>
        <p:spPr>
          <a:xfrm flipH="1">
            <a:off x="5788025" y="3263899"/>
            <a:ext cx="92075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74268" y="285142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b="1" dirty="0" smtClean="0"/>
              <a:t>1</a:t>
            </a:r>
            <a:endParaRPr 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079123" y="2844755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b="1" dirty="0" smtClean="0"/>
              <a:t>1</a:t>
            </a:r>
            <a:endParaRPr lang="en-US" sz="2400" b="1" dirty="0"/>
          </a:p>
        </p:txBody>
      </p:sp>
      <p:sp>
        <p:nvSpPr>
          <p:cNvPr id="12" name="Oval 11"/>
          <p:cNvSpPr/>
          <p:nvPr/>
        </p:nvSpPr>
        <p:spPr>
          <a:xfrm>
            <a:off x="2853984" y="3240110"/>
            <a:ext cx="72684" cy="7298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175716" y="3227408"/>
            <a:ext cx="72684" cy="7298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67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درجه ارتباط </a:t>
            </a:r>
            <a:r>
              <a:rPr lang="fa-IR" dirty="0" smtClean="0"/>
              <a:t>: چند </a:t>
            </a:r>
            <a:r>
              <a:rPr lang="fa-IR" dirty="0"/>
              <a:t>به </a:t>
            </a:r>
            <a:r>
              <a:rPr lang="fa-IR" dirty="0" smtClean="0"/>
              <a:t>یک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4267200"/>
            <a:ext cx="7543800" cy="1828800"/>
          </a:xfrm>
        </p:spPr>
        <p:txBody>
          <a:bodyPr/>
          <a:lstStyle/>
          <a:p>
            <a:r>
              <a:rPr lang="fa-IR" dirty="0" smtClean="0"/>
              <a:t>چند استاد ممکن است </a:t>
            </a:r>
            <a:r>
              <a:rPr lang="fa-IR" dirty="0"/>
              <a:t>یک درس </a:t>
            </a:r>
            <a:r>
              <a:rPr lang="fa-IR" dirty="0" smtClean="0"/>
              <a:t>را ارائه کنند ولی هر استاد فقط یک </a:t>
            </a:r>
            <a:r>
              <a:rPr lang="fa-IR" dirty="0"/>
              <a:t>درس </a:t>
            </a:r>
            <a:r>
              <a:rPr lang="fa-IR" dirty="0" smtClean="0"/>
              <a:t>را ارائه </a:t>
            </a:r>
            <a:r>
              <a:rPr lang="fa-IR" dirty="0"/>
              <a:t>می </a:t>
            </a:r>
            <a:r>
              <a:rPr lang="fa-IR" dirty="0" smtClean="0"/>
              <a:t>کند.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906689" y="3023416"/>
            <a:ext cx="1368425" cy="433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6708775" y="3047999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>
                <a:cs typeface="B Nazanin" pitchFamily="2" charset="-78"/>
              </a:rPr>
              <a:t>درس</a:t>
            </a:r>
            <a:endParaRPr lang="en-US" sz="2800">
              <a:cs typeface="B Nazanin" pitchFamily="2" charset="-78"/>
            </a:endParaRPr>
          </a:p>
        </p:txBody>
      </p:sp>
      <p:sp>
        <p:nvSpPr>
          <p:cNvPr id="7" name="Diamond 6"/>
          <p:cNvSpPr/>
          <p:nvPr/>
        </p:nvSpPr>
        <p:spPr>
          <a:xfrm>
            <a:off x="3429000" y="2895600"/>
            <a:ext cx="2359024" cy="750093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800" dirty="0" smtClean="0">
                <a:noFill/>
                <a:cs typeface="B Nazanin" pitchFamily="2" charset="-78"/>
              </a:rPr>
              <a:t>ا</a:t>
            </a:r>
            <a:r>
              <a:rPr lang="fa-IR" sz="2800" dirty="0" smtClean="0">
                <a:solidFill>
                  <a:schemeClr val="tx1"/>
                </a:solidFill>
                <a:cs typeface="B Nazanin" pitchFamily="2" charset="-78"/>
              </a:rPr>
              <a:t>ارائه</a:t>
            </a:r>
            <a:endParaRPr lang="en-US" sz="2800" dirty="0">
              <a:noFill/>
              <a:cs typeface="B Nazanin" pitchFamily="2" charset="-78"/>
            </a:endParaRPr>
          </a:p>
        </p:txBody>
      </p:sp>
      <p:cxnSp>
        <p:nvCxnSpPr>
          <p:cNvPr id="8" name="Straight Connector 7"/>
          <p:cNvCxnSpPr>
            <a:stCxn id="7" idx="1"/>
          </p:cNvCxnSpPr>
          <p:nvPr/>
        </p:nvCxnSpPr>
        <p:spPr>
          <a:xfrm flipH="1" flipV="1">
            <a:off x="2286000" y="3263899"/>
            <a:ext cx="114300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6" idx="1"/>
          </p:cNvCxnSpPr>
          <p:nvPr/>
        </p:nvCxnSpPr>
        <p:spPr>
          <a:xfrm flipH="1">
            <a:off x="5788025" y="3263899"/>
            <a:ext cx="92075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74268" y="285142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79123" y="2844755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b="1" dirty="0" smtClean="0"/>
              <a:t>1</a:t>
            </a:r>
            <a:endParaRPr lang="en-US" sz="2400" b="1" dirty="0"/>
          </a:p>
        </p:txBody>
      </p:sp>
      <p:sp>
        <p:nvSpPr>
          <p:cNvPr id="12" name="Oval 11"/>
          <p:cNvSpPr/>
          <p:nvPr/>
        </p:nvSpPr>
        <p:spPr>
          <a:xfrm>
            <a:off x="2853984" y="3240110"/>
            <a:ext cx="72684" cy="7298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175716" y="3227408"/>
            <a:ext cx="72684" cy="7298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2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درجه ارتباط </a:t>
            </a:r>
            <a:r>
              <a:rPr lang="fa-IR" dirty="0" smtClean="0"/>
              <a:t>: چند به چند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4267200"/>
            <a:ext cx="7543800" cy="1828800"/>
          </a:xfrm>
        </p:spPr>
        <p:txBody>
          <a:bodyPr>
            <a:normAutofit fontScale="92500"/>
          </a:bodyPr>
          <a:lstStyle/>
          <a:p>
            <a:r>
              <a:rPr lang="fa-IR" dirty="0"/>
              <a:t>هر </a:t>
            </a:r>
            <a:r>
              <a:rPr lang="fa-IR" dirty="0" smtClean="0"/>
              <a:t>درس ممکن است توسط چند استاد ارائه شود و هر استاد ممکن است چند </a:t>
            </a:r>
            <a:r>
              <a:rPr lang="fa-IR" dirty="0"/>
              <a:t>درس </a:t>
            </a:r>
            <a:r>
              <a:rPr lang="fa-IR" dirty="0" smtClean="0"/>
              <a:t>مختلف را ارائه کند.</a:t>
            </a:r>
          </a:p>
          <a:p>
            <a:r>
              <a:rPr lang="fa-IR" dirty="0" smtClean="0"/>
              <a:t>در شکل های نشان داده شده، شرکت موجودیت ها در ارتباط اختیاری بود یعنی:</a:t>
            </a:r>
          </a:p>
          <a:p>
            <a:pPr marL="0" indent="0">
              <a:buNone/>
            </a:pPr>
            <a:r>
              <a:rPr lang="fa-IR" dirty="0" smtClean="0"/>
              <a:t>ممکن </a:t>
            </a:r>
            <a:r>
              <a:rPr lang="fa-IR" dirty="0"/>
              <a:t>است استادی اصلاً </a:t>
            </a:r>
            <a:r>
              <a:rPr lang="fa-IR" dirty="0" smtClean="0"/>
              <a:t>درسی ارائه نکند. </a:t>
            </a:r>
            <a:r>
              <a:rPr lang="fa-IR" dirty="0"/>
              <a:t>یا درسی </a:t>
            </a:r>
            <a:r>
              <a:rPr lang="fa-IR" dirty="0" smtClean="0"/>
              <a:t>در </a:t>
            </a:r>
            <a:r>
              <a:rPr lang="fa-IR" dirty="0"/>
              <a:t>این ترم ارائه نگردد</a:t>
            </a:r>
            <a:r>
              <a:rPr lang="fa-I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906689" y="3023416"/>
            <a:ext cx="1368425" cy="433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6708775" y="3047999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>
                <a:cs typeface="B Nazanin" pitchFamily="2" charset="-78"/>
              </a:rPr>
              <a:t>درس</a:t>
            </a:r>
            <a:endParaRPr lang="en-US" sz="2800">
              <a:cs typeface="B Nazanin" pitchFamily="2" charset="-78"/>
            </a:endParaRPr>
          </a:p>
        </p:txBody>
      </p:sp>
      <p:sp>
        <p:nvSpPr>
          <p:cNvPr id="7" name="Diamond 6"/>
          <p:cNvSpPr/>
          <p:nvPr/>
        </p:nvSpPr>
        <p:spPr>
          <a:xfrm>
            <a:off x="3429000" y="2895600"/>
            <a:ext cx="2359024" cy="750093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800" dirty="0" smtClean="0">
                <a:noFill/>
                <a:cs typeface="B Nazanin" pitchFamily="2" charset="-78"/>
              </a:rPr>
              <a:t>ا</a:t>
            </a:r>
            <a:r>
              <a:rPr lang="fa-IR" sz="2800" dirty="0" smtClean="0">
                <a:solidFill>
                  <a:schemeClr val="tx1"/>
                </a:solidFill>
                <a:cs typeface="B Nazanin" pitchFamily="2" charset="-78"/>
              </a:rPr>
              <a:t>ارائه</a:t>
            </a:r>
            <a:endParaRPr lang="en-US" sz="2800" dirty="0">
              <a:noFill/>
              <a:cs typeface="B Nazanin" pitchFamily="2" charset="-78"/>
            </a:endParaRPr>
          </a:p>
        </p:txBody>
      </p:sp>
      <p:cxnSp>
        <p:nvCxnSpPr>
          <p:cNvPr id="8" name="Straight Connector 7"/>
          <p:cNvCxnSpPr>
            <a:stCxn id="7" idx="1"/>
          </p:cNvCxnSpPr>
          <p:nvPr/>
        </p:nvCxnSpPr>
        <p:spPr>
          <a:xfrm flipH="1" flipV="1">
            <a:off x="2286000" y="3263899"/>
            <a:ext cx="114300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6" idx="1"/>
          </p:cNvCxnSpPr>
          <p:nvPr/>
        </p:nvCxnSpPr>
        <p:spPr>
          <a:xfrm flipH="1">
            <a:off x="5788025" y="3263899"/>
            <a:ext cx="92075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74268" y="285142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n</a:t>
            </a:r>
            <a:endParaRPr 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079123" y="2844755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m</a:t>
            </a:r>
            <a:endParaRPr lang="en-US" sz="2400" b="1" dirty="0"/>
          </a:p>
        </p:txBody>
      </p:sp>
      <p:sp>
        <p:nvSpPr>
          <p:cNvPr id="12" name="Oval 11"/>
          <p:cNvSpPr/>
          <p:nvPr/>
        </p:nvSpPr>
        <p:spPr>
          <a:xfrm>
            <a:off x="2853984" y="3240110"/>
            <a:ext cx="72684" cy="7298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175716" y="3227408"/>
            <a:ext cx="72684" cy="7298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2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شرکت اجباری در ارتباط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2" y="1752600"/>
            <a:ext cx="7543800" cy="4343400"/>
          </a:xfrm>
        </p:spPr>
        <p:txBody>
          <a:bodyPr/>
          <a:lstStyle/>
          <a:p>
            <a:r>
              <a:rPr lang="fa-IR" dirty="0" smtClean="0"/>
              <a:t>در نمودار </a:t>
            </a:r>
            <a:r>
              <a:rPr lang="en-US" dirty="0" smtClean="0"/>
              <a:t>ER</a:t>
            </a:r>
            <a:r>
              <a:rPr lang="fa-IR" dirty="0" smtClean="0"/>
              <a:t> برای اینکه شرکت در ارتباط اجباری شود، علامت • به جای روی خط ارتباط، داخل موجودیت ترسیم می شود.</a:t>
            </a:r>
          </a:p>
          <a:p>
            <a:endParaRPr lang="fa-IR" dirty="0"/>
          </a:p>
          <a:p>
            <a:endParaRPr lang="fa-IR" dirty="0" smtClean="0"/>
          </a:p>
          <a:p>
            <a:endParaRPr lang="fa-IR" dirty="0"/>
          </a:p>
          <a:p>
            <a:endParaRPr lang="fa-IR" dirty="0" smtClean="0"/>
          </a:p>
          <a:p>
            <a:r>
              <a:rPr lang="fa-IR" dirty="0" smtClean="0"/>
              <a:t>در این شکل هر استاد حتماً باید درسی را ارائه کند (فقط یک درس).</a:t>
            </a:r>
          </a:p>
          <a:p>
            <a:r>
              <a:rPr lang="fa-IR" dirty="0" smtClean="0"/>
              <a:t>هر درس فقط توسط یک استاد ارائه می شود.</a:t>
            </a:r>
          </a:p>
          <a:p>
            <a:r>
              <a:rPr lang="fa-IR" dirty="0" smtClean="0"/>
              <a:t>ممکن است درس خاصی ارائه نشود.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906689" y="3531461"/>
            <a:ext cx="1368425" cy="433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6708775" y="3556044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>
                <a:cs typeface="B Nazanin" pitchFamily="2" charset="-78"/>
              </a:rPr>
              <a:t>درس</a:t>
            </a:r>
            <a:endParaRPr lang="en-US" sz="2800">
              <a:cs typeface="B Nazanin" pitchFamily="2" charset="-78"/>
            </a:endParaRPr>
          </a:p>
        </p:txBody>
      </p:sp>
      <p:sp>
        <p:nvSpPr>
          <p:cNvPr id="7" name="Diamond 6"/>
          <p:cNvSpPr/>
          <p:nvPr/>
        </p:nvSpPr>
        <p:spPr>
          <a:xfrm>
            <a:off x="3429000" y="3403645"/>
            <a:ext cx="2359024" cy="750093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800" dirty="0" smtClean="0">
                <a:noFill/>
                <a:cs typeface="B Nazanin" pitchFamily="2" charset="-78"/>
              </a:rPr>
              <a:t>ا</a:t>
            </a:r>
            <a:r>
              <a:rPr lang="fa-IR" sz="2800" dirty="0" smtClean="0">
                <a:solidFill>
                  <a:schemeClr val="tx1"/>
                </a:solidFill>
                <a:cs typeface="B Nazanin" pitchFamily="2" charset="-78"/>
              </a:rPr>
              <a:t>ارائه</a:t>
            </a:r>
            <a:endParaRPr lang="en-US" sz="2800" dirty="0">
              <a:noFill/>
              <a:cs typeface="B Nazanin" pitchFamily="2" charset="-78"/>
            </a:endParaRPr>
          </a:p>
        </p:txBody>
      </p:sp>
      <p:cxnSp>
        <p:nvCxnSpPr>
          <p:cNvPr id="8" name="Straight Connector 7"/>
          <p:cNvCxnSpPr>
            <a:stCxn id="7" idx="1"/>
          </p:cNvCxnSpPr>
          <p:nvPr/>
        </p:nvCxnSpPr>
        <p:spPr>
          <a:xfrm flipH="1" flipV="1">
            <a:off x="2286000" y="3771944"/>
            <a:ext cx="114300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6" idx="1"/>
          </p:cNvCxnSpPr>
          <p:nvPr/>
        </p:nvCxnSpPr>
        <p:spPr>
          <a:xfrm flipH="1">
            <a:off x="5788025" y="3771944"/>
            <a:ext cx="92075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74268" y="3359471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b="1" dirty="0" smtClean="0"/>
              <a:t>1</a:t>
            </a:r>
            <a:endParaRPr 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079123" y="33528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b="1" dirty="0" smtClean="0"/>
              <a:t>1</a:t>
            </a:r>
            <a:endParaRPr lang="en-US" sz="2400" b="1" dirty="0"/>
          </a:p>
        </p:txBody>
      </p:sp>
      <p:sp>
        <p:nvSpPr>
          <p:cNvPr id="12" name="Oval 11"/>
          <p:cNvSpPr/>
          <p:nvPr/>
        </p:nvSpPr>
        <p:spPr>
          <a:xfrm>
            <a:off x="2137116" y="3748155"/>
            <a:ext cx="72684" cy="7298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175716" y="3735453"/>
            <a:ext cx="72684" cy="7298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2057400" y="3531461"/>
            <a:ext cx="0" cy="45638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73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نکته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fa-IR" dirty="0" smtClean="0"/>
              <a:t>ارتباط بین موجودیت ها، به تعبیری خود یک نوع موجودیت است.</a:t>
            </a:r>
          </a:p>
          <a:p>
            <a:pPr marL="0" indent="0" algn="ctr">
              <a:buNone/>
            </a:pPr>
            <a:r>
              <a:rPr lang="fa-IR" sz="3600" b="1" dirty="0" smtClean="0"/>
              <a:t>چرا؟</a:t>
            </a:r>
          </a:p>
          <a:p>
            <a:pPr algn="just"/>
            <a:r>
              <a:rPr lang="fa-IR" dirty="0" smtClean="0"/>
              <a:t>با توجه به تعریف موجودیت: (پدیده، شیء یا چیزی که می خواهیم در موردش اطلاع داشته باشیم). ارتباط نیز پدیده ای است که باید در مورد آن اطلاعات داشته باشیم.</a:t>
            </a:r>
          </a:p>
          <a:p>
            <a:pPr marL="0" indent="0" algn="ctr">
              <a:buNone/>
            </a:pPr>
            <a:r>
              <a:rPr lang="fa-IR" sz="3200" b="1" dirty="0" smtClean="0"/>
              <a:t>بنابراین...</a:t>
            </a:r>
            <a:endParaRPr lang="fa-IR" sz="3200" b="1" dirty="0"/>
          </a:p>
          <a:p>
            <a:pPr algn="just"/>
            <a:r>
              <a:rPr lang="fa-IR" dirty="0" smtClean="0"/>
              <a:t>بانک اطلاعات: مجموعه ای از اطلاعات در مورد موجودیت های یک محیط عملیاتی و ارتباط بین آن ها می باشد.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58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800" dirty="0" smtClean="0"/>
              <a:t>نحوه ارزیابی</a:t>
            </a:r>
            <a:endParaRPr lang="en-US" sz="4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z="2800" dirty="0"/>
              <a:t>کوئیز    3 نمره</a:t>
            </a:r>
          </a:p>
          <a:p>
            <a:pPr>
              <a:lnSpc>
                <a:spcPct val="90000"/>
              </a:lnSpc>
            </a:pPr>
            <a:r>
              <a:rPr lang="fa-IR" sz="2800" dirty="0" smtClean="0"/>
              <a:t>میانترم: 7 </a:t>
            </a:r>
            <a:r>
              <a:rPr lang="fa-IR" sz="2800" dirty="0" smtClean="0"/>
              <a:t>نمره</a:t>
            </a:r>
            <a:r>
              <a:rPr lang="en-US" sz="2800" dirty="0" smtClean="0"/>
              <a:t> </a:t>
            </a:r>
            <a:r>
              <a:rPr lang="fa-IR" sz="2800" dirty="0"/>
              <a:t> </a:t>
            </a:r>
            <a:endParaRPr lang="fa-IR" sz="2800" dirty="0" smtClean="0"/>
          </a:p>
          <a:p>
            <a:pPr>
              <a:lnSpc>
                <a:spcPct val="90000"/>
              </a:lnSpc>
            </a:pPr>
            <a:r>
              <a:rPr lang="fa-IR" sz="2800" dirty="0" smtClean="0"/>
              <a:t>سوم آذر</a:t>
            </a:r>
            <a:r>
              <a:rPr lang="fa-IR" sz="2800" dirty="0" smtClean="0"/>
              <a:t> ام </a:t>
            </a:r>
            <a:endParaRPr lang="fa-IR" sz="2800" dirty="0" smtClean="0"/>
          </a:p>
          <a:p>
            <a:pPr>
              <a:lnSpc>
                <a:spcPct val="90000"/>
              </a:lnSpc>
            </a:pPr>
            <a:r>
              <a:rPr lang="fa-IR" sz="2800" dirty="0" smtClean="0"/>
              <a:t> </a:t>
            </a:r>
            <a:r>
              <a:rPr lang="fa-IR" sz="2800" dirty="0"/>
              <a:t>پایان </a:t>
            </a:r>
            <a:r>
              <a:rPr lang="fa-IR" sz="2800" dirty="0" smtClean="0"/>
              <a:t>ترم: 10 </a:t>
            </a:r>
            <a:r>
              <a:rPr lang="fa-IR" sz="2800" dirty="0"/>
              <a:t>نمره</a:t>
            </a:r>
          </a:p>
          <a:p>
            <a:pPr>
              <a:lnSpc>
                <a:spcPct val="90000"/>
              </a:lnSpc>
            </a:pPr>
            <a:r>
              <a:rPr lang="fa-IR" sz="2800" dirty="0"/>
              <a:t>بارم ها قطعی نیستند.  </a:t>
            </a:r>
          </a:p>
          <a:p>
            <a:pPr>
              <a:lnSpc>
                <a:spcPct val="90000"/>
              </a:lnSpc>
            </a:pPr>
            <a:r>
              <a:rPr lang="fa-IR" sz="2800" dirty="0"/>
              <a:t> آمادگی برای کوییز در هر جلسه</a:t>
            </a:r>
            <a:r>
              <a:rPr lang="fa-IR" sz="2800" dirty="0" smtClean="0"/>
              <a:t>.</a:t>
            </a:r>
            <a:endParaRPr lang="fa-I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8952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نمودار </a:t>
            </a:r>
            <a:r>
              <a:rPr lang="en-US" dirty="0" smtClean="0"/>
              <a:t>EER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3581400"/>
          </a:xfrm>
        </p:spPr>
        <p:txBody>
          <a:bodyPr>
            <a:normAutofit/>
          </a:bodyPr>
          <a:lstStyle/>
          <a:p>
            <a:r>
              <a:rPr lang="fa-IR" sz="2800" dirty="0" smtClean="0"/>
              <a:t>در سال 1976 چن </a:t>
            </a:r>
            <a:r>
              <a:rPr lang="en-US" sz="2800" dirty="0" smtClean="0"/>
              <a:t>(Chen)</a:t>
            </a:r>
            <a:r>
              <a:rPr lang="fa-IR" sz="2800" dirty="0" smtClean="0"/>
              <a:t> از دانشگاه </a:t>
            </a:r>
            <a:r>
              <a:rPr lang="en-US" sz="2800" dirty="0" smtClean="0"/>
              <a:t>MIT</a:t>
            </a:r>
            <a:r>
              <a:rPr lang="fa-IR" sz="2800" dirty="0" smtClean="0"/>
              <a:t> مدل </a:t>
            </a:r>
            <a:r>
              <a:rPr lang="en-US" sz="2800" dirty="0" smtClean="0"/>
              <a:t>ER</a:t>
            </a:r>
            <a:r>
              <a:rPr lang="fa-IR" sz="2800" dirty="0" smtClean="0"/>
              <a:t> را جهت طراحی بانک پیشنهاد کرد. این مدل در طول زمان پیشرفت کرد و به نام </a:t>
            </a:r>
            <a:r>
              <a:rPr lang="en-US" sz="2800" dirty="0" smtClean="0"/>
              <a:t>EER= Extended ER</a:t>
            </a:r>
            <a:r>
              <a:rPr lang="fa-IR" sz="2800" dirty="0" smtClean="0"/>
              <a:t> معروف گردید.</a:t>
            </a:r>
          </a:p>
          <a:p>
            <a:r>
              <a:rPr lang="fa-IR" sz="2800" dirty="0" smtClean="0"/>
              <a:t>در این طراحی موجودیت با مستطیل، صفت ها بصورت بیضی و ارتباط به صورت لوزی ترسیم می شود.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70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99362" y="624840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876300" y="1956616"/>
            <a:ext cx="1368425" cy="433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دانشجو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7" name="Diamond 6"/>
          <p:cNvSpPr/>
          <p:nvPr/>
        </p:nvSpPr>
        <p:spPr>
          <a:xfrm>
            <a:off x="3159125" y="1828800"/>
            <a:ext cx="2359024" cy="750093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800" dirty="0" smtClean="0">
                <a:noFill/>
                <a:cs typeface="B Nazanin" pitchFamily="2" charset="-78"/>
              </a:rPr>
              <a:t>ا</a:t>
            </a:r>
            <a:r>
              <a:rPr lang="fa-IR" sz="2800" dirty="0" smtClean="0">
                <a:solidFill>
                  <a:schemeClr val="tx1"/>
                </a:solidFill>
                <a:cs typeface="B Nazanin" pitchFamily="2" charset="-78"/>
              </a:rPr>
              <a:t>ارائه</a:t>
            </a:r>
            <a:endParaRPr lang="en-US" sz="2800" dirty="0">
              <a:noFill/>
              <a:cs typeface="B Nazanin" pitchFamily="2" charset="-78"/>
            </a:endParaRPr>
          </a:p>
        </p:txBody>
      </p:sp>
      <p:cxnSp>
        <p:nvCxnSpPr>
          <p:cNvPr id="8" name="Straight Connector 7"/>
          <p:cNvCxnSpPr>
            <a:stCxn id="7" idx="1"/>
          </p:cNvCxnSpPr>
          <p:nvPr/>
        </p:nvCxnSpPr>
        <p:spPr>
          <a:xfrm flipH="1" flipV="1">
            <a:off x="2244725" y="2197099"/>
            <a:ext cx="91440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654424" y="3338796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4338635" y="2578893"/>
            <a:ext cx="1" cy="75990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1831068" y="805543"/>
            <a:ext cx="838200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نام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04800" y="762000"/>
            <a:ext cx="1143000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شماره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3478664" y="4157008"/>
            <a:ext cx="838200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نام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2397125" y="4188076"/>
            <a:ext cx="964972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تاریخ تولد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4468811" y="4098125"/>
            <a:ext cx="1108075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مدرک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H="1">
            <a:off x="3214217" y="3819864"/>
            <a:ext cx="528894" cy="4513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1066800" y="1524000"/>
            <a:ext cx="381000" cy="4312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1831068" y="1575613"/>
            <a:ext cx="190500" cy="3890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1" idx="2"/>
          </p:cNvCxnSpPr>
          <p:nvPr/>
        </p:nvCxnSpPr>
        <p:spPr>
          <a:xfrm flipH="1">
            <a:off x="4040201" y="3770596"/>
            <a:ext cx="298436" cy="386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endCxn id="27" idx="0"/>
          </p:cNvCxnSpPr>
          <p:nvPr/>
        </p:nvCxnSpPr>
        <p:spPr>
          <a:xfrm>
            <a:off x="4674406" y="3825502"/>
            <a:ext cx="348443" cy="2726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6438898" y="190500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درس</a:t>
            </a:r>
            <a:endParaRPr lang="en-US" sz="2800" dirty="0">
              <a:cs typeface="B Nazanin" pitchFamily="2" charset="-78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flipH="1">
            <a:off x="5518150" y="2197099"/>
            <a:ext cx="92075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6555598" y="761971"/>
            <a:ext cx="838200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نام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4945822" y="769228"/>
            <a:ext cx="1514072" cy="600754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شماره درس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7523520" y="761971"/>
            <a:ext cx="1108075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تعداد واحد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H="1" flipV="1">
            <a:off x="6037994" y="1381103"/>
            <a:ext cx="577074" cy="5238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6895988" y="1520566"/>
            <a:ext cx="78710" cy="3844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7546198" y="1543537"/>
            <a:ext cx="261125" cy="3614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17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انواع صفت در نمودار </a:t>
            </a:r>
            <a:r>
              <a:rPr lang="en-US" dirty="0" smtClean="0"/>
              <a:t>EER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093404" y="3458369"/>
            <a:ext cx="14398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2800">
                <a:cs typeface="B Nazanin" pitchFamily="2" charset="-78"/>
              </a:rPr>
              <a:t>انواع صفت</a:t>
            </a:r>
            <a:endParaRPr lang="en-US" sz="2800">
              <a:cs typeface="B Nazanin" pitchFamily="2" charset="-78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395335" y="2939257"/>
            <a:ext cx="2014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2800" dirty="0">
                <a:cs typeface="B Nazanin" pitchFamily="2" charset="-78"/>
              </a:rPr>
              <a:t>ساده </a:t>
            </a:r>
            <a:r>
              <a:rPr lang="fa-IR" sz="2800" dirty="0" smtClean="0">
                <a:cs typeface="B Nazanin" pitchFamily="2" charset="-78"/>
              </a:rPr>
              <a:t>یا </a:t>
            </a:r>
            <a:r>
              <a:rPr lang="fa-IR" sz="2800" dirty="0">
                <a:cs typeface="B Nazanin" pitchFamily="2" charset="-78"/>
              </a:rPr>
              <a:t>مركب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207205" y="3703977"/>
            <a:ext cx="33099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2800" dirty="0">
                <a:cs typeface="B Nazanin" pitchFamily="2" charset="-78"/>
              </a:rPr>
              <a:t>تك‌مقداري يا چندمقداري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595110" y="2057400"/>
            <a:ext cx="38147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2800" dirty="0" smtClean="0">
                <a:cs typeface="B Nazanin" pitchFamily="2" charset="-78"/>
              </a:rPr>
              <a:t>کلیدی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909663" y="5314157"/>
            <a:ext cx="3670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2800" dirty="0">
                <a:cs typeface="B Nazanin" pitchFamily="2" charset="-78"/>
              </a:rPr>
              <a:t>هيچ‌مقدارپذير يا ناپذير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765201" y="4535941"/>
            <a:ext cx="38147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2800" dirty="0">
                <a:cs typeface="B Nazanin" pitchFamily="2" charset="-78"/>
              </a:rPr>
              <a:t>ذخيره‌شده يا مشتق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1" name="AutoShape 14"/>
          <p:cNvSpPr>
            <a:spLocks/>
          </p:cNvSpPr>
          <p:nvPr/>
        </p:nvSpPr>
        <p:spPr bwMode="auto">
          <a:xfrm>
            <a:off x="6660017" y="1801019"/>
            <a:ext cx="288925" cy="4032250"/>
          </a:xfrm>
          <a:prstGeom prst="rightBrace">
            <a:avLst>
              <a:gd name="adj1" fmla="val 116300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051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صفت کلیدی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46314" y="1752600"/>
            <a:ext cx="8131629" cy="12954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کلید عبارت است از یک یا چند صفت که در یک موجودیت منحصر به فرد باشد</a:t>
            </a:r>
          </a:p>
          <a:p>
            <a:pPr algn="r"/>
            <a:r>
              <a:rPr lang="fa-IR" sz="2000" b="1" u="sng" dirty="0">
                <a:solidFill>
                  <a:schemeClr val="tx1"/>
                </a:solidFill>
                <a:cs typeface="B Nazanin" pitchFamily="2" charset="-78"/>
              </a:rPr>
              <a:t>مثال: </a:t>
            </a:r>
          </a:p>
          <a:p>
            <a:pPr algn="r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در موجودیت دانشجو شماره دانشجویی کلید است. ولی نام کلید نیست. </a:t>
            </a: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(چرا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؟)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3200400"/>
            <a:ext cx="8131629" cy="12954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گاهی اوقات یک صفت به تنهایی نمی تواند کلید باشد اما مجموعه ای از دو یا چند صفت می توانند بایکدیگر نقش کلید را داشته باشند.</a:t>
            </a:r>
          </a:p>
          <a:p>
            <a:pPr algn="r" rtl="1"/>
            <a:r>
              <a:rPr lang="fa-IR" sz="2000" b="1" u="sng" dirty="0">
                <a:solidFill>
                  <a:schemeClr val="tx1"/>
                </a:solidFill>
                <a:cs typeface="B Nazanin" pitchFamily="2" charset="-78"/>
              </a:rPr>
              <a:t>مثال:</a:t>
            </a:r>
          </a:p>
          <a:p>
            <a:pPr algn="r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نام و شماره شناسنامه هر کدام به تنهایی کلید نیست اما با هم کلید می شوند.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78971" y="4648200"/>
            <a:ext cx="8131629" cy="12954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برای مشخص کردن کلید یک موجودیت زیر آن صفت خط می کشیم.</a:t>
            </a:r>
          </a:p>
          <a:p>
            <a:pPr algn="r" rtl="1"/>
            <a:r>
              <a:rPr lang="fa-IR" sz="2000" b="1" u="sng" dirty="0">
                <a:solidFill>
                  <a:schemeClr val="tx1"/>
                </a:solidFill>
                <a:cs typeface="B Nazanin" pitchFamily="2" charset="-78"/>
              </a:rPr>
              <a:t>مثال:</a:t>
            </a:r>
          </a:p>
          <a:p>
            <a:pPr algn="r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دانشجو (</a:t>
            </a:r>
            <a:r>
              <a:rPr lang="fa-IR" sz="2000" u="sng" dirty="0">
                <a:solidFill>
                  <a:schemeClr val="tx1"/>
                </a:solidFill>
                <a:cs typeface="B Nazanin" pitchFamily="2" charset="-78"/>
              </a:rPr>
              <a:t>شماره</a:t>
            </a: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، نام، نام پدر، ...)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612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صفت ساده و مرکب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46314" y="1752600"/>
            <a:ext cx="8131629" cy="1143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صفت های ساده، تجزیه ناپذیر هستند.</a:t>
            </a:r>
            <a:endParaRPr lang="fa-IR" sz="2000" dirty="0">
              <a:solidFill>
                <a:schemeClr val="tx1"/>
              </a:solidFill>
              <a:cs typeface="B Nazanin" pitchFamily="2" charset="-78"/>
            </a:endParaRPr>
          </a:p>
          <a:p>
            <a:pPr algn="r"/>
            <a:r>
              <a:rPr lang="fa-IR" sz="2000" b="1" u="sng" dirty="0">
                <a:solidFill>
                  <a:schemeClr val="tx1"/>
                </a:solidFill>
                <a:cs typeface="B Nazanin" pitchFamily="2" charset="-78"/>
              </a:rPr>
              <a:t>مثال: </a:t>
            </a:r>
          </a:p>
          <a:p>
            <a:pPr algn="r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شماره دانشجویی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8970" y="3048000"/>
            <a:ext cx="8131629" cy="12954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صفت های مرکب تجزیه پذیر هستند. در واقع صفت مرکب هم خودش معنی دار است و هم بخش هایی از آن. صفت </a:t>
            </a: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مركب از چند صفت ساده تشكيل شده است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.</a:t>
            </a:r>
            <a:endParaRPr lang="fa-IR" sz="2000" dirty="0">
              <a:solidFill>
                <a:schemeClr val="tx1"/>
              </a:solidFill>
              <a:cs typeface="B Nazanin" pitchFamily="2" charset="-78"/>
            </a:endParaRPr>
          </a:p>
          <a:p>
            <a:pPr algn="r" rtl="1"/>
            <a:r>
              <a:rPr lang="fa-IR" sz="2000" b="1" u="sng" dirty="0">
                <a:solidFill>
                  <a:schemeClr val="tx1"/>
                </a:solidFill>
                <a:cs typeface="B Nazanin" pitchFamily="2" charset="-78"/>
              </a:rPr>
              <a:t>مثال:</a:t>
            </a:r>
          </a:p>
          <a:p>
            <a:pPr algn="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آدرس = شهر+ خیابان + کوچه + پلاک</a:t>
            </a:r>
            <a:endParaRPr lang="fa-IR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78971" y="4495800"/>
            <a:ext cx="8131629" cy="1600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در بانک اطلاعاتی رابطه ای (جدولی) صفت مرکب نداریم.</a:t>
            </a:r>
          </a:p>
          <a:p>
            <a:pPr algn="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در نمودار </a:t>
            </a:r>
            <a:r>
              <a:rPr lang="en-US" sz="2000" dirty="0" smtClean="0">
                <a:solidFill>
                  <a:schemeClr val="tx1"/>
                </a:solidFill>
                <a:cs typeface="B Nazanin" pitchFamily="2" charset="-78"/>
              </a:rPr>
              <a:t>EER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 صفات ترکیبی را در دو سطح می کشیم.</a:t>
            </a:r>
          </a:p>
          <a:p>
            <a:pPr algn="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می توان اجزاء صفات مرکب را داخل پرانتز نوشت.</a:t>
            </a:r>
          </a:p>
          <a:p>
            <a:pPr algn="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مثال:</a:t>
            </a:r>
          </a:p>
          <a:p>
            <a:pPr algn="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دانشجو(شماره دانشجویی، نام (نام کوچک، فامیل))</a:t>
            </a:r>
            <a:endParaRPr lang="fa-IR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582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99362" y="617220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876300" y="1956616"/>
            <a:ext cx="1368425" cy="433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دانشجو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7" name="Diamond 6"/>
          <p:cNvSpPr/>
          <p:nvPr/>
        </p:nvSpPr>
        <p:spPr>
          <a:xfrm>
            <a:off x="3159125" y="1828800"/>
            <a:ext cx="2359024" cy="750093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800" dirty="0" smtClean="0">
                <a:noFill/>
                <a:cs typeface="B Nazanin" pitchFamily="2" charset="-78"/>
              </a:rPr>
              <a:t>ا</a:t>
            </a:r>
            <a:r>
              <a:rPr lang="fa-IR" sz="2800" dirty="0" smtClean="0">
                <a:solidFill>
                  <a:schemeClr val="tx1"/>
                </a:solidFill>
                <a:cs typeface="B Nazanin" pitchFamily="2" charset="-78"/>
              </a:rPr>
              <a:t>ارائه</a:t>
            </a:r>
            <a:endParaRPr lang="en-US" sz="2800" dirty="0">
              <a:noFill/>
              <a:cs typeface="B Nazanin" pitchFamily="2" charset="-78"/>
            </a:endParaRPr>
          </a:p>
        </p:txBody>
      </p:sp>
      <p:cxnSp>
        <p:nvCxnSpPr>
          <p:cNvPr id="8" name="Straight Connector 7"/>
          <p:cNvCxnSpPr>
            <a:stCxn id="7" idx="1"/>
          </p:cNvCxnSpPr>
          <p:nvPr/>
        </p:nvCxnSpPr>
        <p:spPr>
          <a:xfrm flipH="1" flipV="1">
            <a:off x="2244725" y="2197099"/>
            <a:ext cx="91440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438898" y="190500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درس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654424" y="3338796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4338635" y="2578893"/>
            <a:ext cx="1" cy="75990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5518150" y="2197099"/>
            <a:ext cx="92075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1825625" y="1143000"/>
            <a:ext cx="838200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نام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04800" y="990600"/>
            <a:ext cx="1143000" cy="5334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b="1" u="sng" dirty="0" smtClean="0">
                <a:solidFill>
                  <a:schemeClr val="tx1"/>
                </a:solidFill>
                <a:cs typeface="B Nazanin" pitchFamily="2" charset="-78"/>
              </a:rPr>
              <a:t>شماره</a:t>
            </a:r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3478664" y="4157008"/>
            <a:ext cx="838200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b="1" u="sng" dirty="0" smtClean="0">
                <a:solidFill>
                  <a:schemeClr val="tx1"/>
                </a:solidFill>
                <a:cs typeface="B Nazanin" pitchFamily="2" charset="-78"/>
              </a:rPr>
              <a:t>نام</a:t>
            </a:r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397125" y="4188076"/>
            <a:ext cx="964972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تاریخ تولد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468811" y="4098125"/>
            <a:ext cx="1108075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مدرک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6555598" y="761971"/>
            <a:ext cx="838200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نام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4945822" y="769228"/>
            <a:ext cx="1514072" cy="600754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2000" b="1" u="sng" dirty="0" smtClean="0">
                <a:solidFill>
                  <a:schemeClr val="tx1"/>
                </a:solidFill>
                <a:cs typeface="B Nazanin" pitchFamily="2" charset="-78"/>
              </a:rPr>
              <a:t>شماره درس</a:t>
            </a:r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523520" y="761971"/>
            <a:ext cx="1108075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تعداد واحد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3214217" y="3819864"/>
            <a:ext cx="528894" cy="4513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066800" y="1524000"/>
            <a:ext cx="381000" cy="4312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1831068" y="1575613"/>
            <a:ext cx="190500" cy="3890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1" idx="2"/>
          </p:cNvCxnSpPr>
          <p:nvPr/>
        </p:nvCxnSpPr>
        <p:spPr>
          <a:xfrm flipH="1">
            <a:off x="4040201" y="3770596"/>
            <a:ext cx="298436" cy="386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20" idx="0"/>
          </p:cNvCxnSpPr>
          <p:nvPr/>
        </p:nvCxnSpPr>
        <p:spPr>
          <a:xfrm>
            <a:off x="4674406" y="3825502"/>
            <a:ext cx="348443" cy="2726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6037994" y="1381103"/>
            <a:ext cx="577074" cy="5238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6895988" y="1520566"/>
            <a:ext cx="78710" cy="3844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7546198" y="1543537"/>
            <a:ext cx="261125" cy="3614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2795117" y="537029"/>
            <a:ext cx="947994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فامیل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181100" y="460378"/>
            <a:ext cx="1520825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نام کوچک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40" name="Straight Connector 39"/>
          <p:cNvCxnSpPr>
            <a:endCxn id="16" idx="7"/>
          </p:cNvCxnSpPr>
          <p:nvPr/>
        </p:nvCxnSpPr>
        <p:spPr>
          <a:xfrm flipH="1">
            <a:off x="2541073" y="999375"/>
            <a:ext cx="600135" cy="2101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16" idx="0"/>
          </p:cNvCxnSpPr>
          <p:nvPr/>
        </p:nvCxnSpPr>
        <p:spPr>
          <a:xfrm>
            <a:off x="2125693" y="914400"/>
            <a:ext cx="119032" cy="228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3654424" y="5248954"/>
            <a:ext cx="947994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فامیل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2040407" y="5172303"/>
            <a:ext cx="1520825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نام کوچک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46" name="Straight Connector 45"/>
          <p:cNvCxnSpPr>
            <a:endCxn id="45" idx="7"/>
          </p:cNvCxnSpPr>
          <p:nvPr/>
        </p:nvCxnSpPr>
        <p:spPr>
          <a:xfrm flipH="1">
            <a:off x="3338512" y="4892107"/>
            <a:ext cx="404600" cy="3466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endCxn id="44" idx="0"/>
          </p:cNvCxnSpPr>
          <p:nvPr/>
        </p:nvCxnSpPr>
        <p:spPr>
          <a:xfrm>
            <a:off x="3872509" y="4943703"/>
            <a:ext cx="255912" cy="3052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1153144" y="4162104"/>
            <a:ext cx="964972" cy="7620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سن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59" name="Straight Connector 58"/>
          <p:cNvCxnSpPr>
            <a:endCxn id="58" idx="7"/>
          </p:cNvCxnSpPr>
          <p:nvPr/>
        </p:nvCxnSpPr>
        <p:spPr>
          <a:xfrm flipH="1">
            <a:off x="1976799" y="3754549"/>
            <a:ext cx="1679226" cy="5191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4602418" y="3833681"/>
            <a:ext cx="348443" cy="2726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892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76200" y="3891647"/>
            <a:ext cx="4724400" cy="27269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صفت تک مقداری یا چند مقداری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46314" y="1752600"/>
            <a:ext cx="8131629" cy="838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000" b="1" u="sng" dirty="0" smtClean="0">
                <a:solidFill>
                  <a:schemeClr val="tx1"/>
                </a:solidFill>
                <a:cs typeface="B Nazanin" pitchFamily="2" charset="-78"/>
              </a:rPr>
              <a:t>مثال</a:t>
            </a:r>
            <a:r>
              <a:rPr lang="fa-IR" sz="2000" b="1" u="sng" dirty="0">
                <a:solidFill>
                  <a:schemeClr val="tx1"/>
                </a:solidFill>
                <a:cs typeface="B Nazanin" pitchFamily="2" charset="-78"/>
              </a:rPr>
              <a:t>: </a:t>
            </a:r>
          </a:p>
          <a:p>
            <a:pPr algn="r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در موجودیت استاد، نام تک مقداری است چون هر استاد فقط یک نام دارد.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46314" y="2667000"/>
            <a:ext cx="8131629" cy="9144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b="1" u="sng" dirty="0" smtClean="0">
                <a:solidFill>
                  <a:schemeClr val="tx1"/>
                </a:solidFill>
                <a:cs typeface="B Nazanin" pitchFamily="2" charset="-78"/>
              </a:rPr>
              <a:t>مثال</a:t>
            </a:r>
            <a:r>
              <a:rPr lang="fa-IR" sz="2000" b="1" u="sng" dirty="0">
                <a:solidFill>
                  <a:schemeClr val="tx1"/>
                </a:solidFill>
                <a:cs typeface="B Nazanin" pitchFamily="2" charset="-78"/>
              </a:rPr>
              <a:t>:</a:t>
            </a:r>
          </a:p>
          <a:p>
            <a:pPr algn="r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در موجودیت استاد، 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مدرک صفت چند </a:t>
            </a: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مقداری است چون هر استاد 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ممکن است چندین مدرک داشته باشد.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800600" y="3677537"/>
            <a:ext cx="3842656" cy="234379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صفت های چند مقداری را در مدل </a:t>
            </a:r>
            <a:r>
              <a:rPr lang="en-US" sz="2000" dirty="0" smtClean="0">
                <a:solidFill>
                  <a:schemeClr val="tx1"/>
                </a:solidFill>
                <a:cs typeface="B Nazanin" pitchFamily="2" charset="-78"/>
              </a:rPr>
              <a:t>EER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 را با دو خط ترسیم می کنیم.</a:t>
            </a:r>
          </a:p>
          <a:p>
            <a:pPr algn="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در مدل رابطه ای صفت چند مقداری نداریم.</a:t>
            </a:r>
            <a:endParaRPr lang="fa-IR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649538" y="403662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473778" y="4854832"/>
            <a:ext cx="838200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b="1" u="sng" dirty="0" smtClean="0">
                <a:solidFill>
                  <a:schemeClr val="tx1"/>
                </a:solidFill>
                <a:cs typeface="B Nazanin" pitchFamily="2" charset="-78"/>
              </a:rPr>
              <a:t>نام</a:t>
            </a:r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392239" y="4885900"/>
            <a:ext cx="964972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تاریخ تولد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463925" y="4795949"/>
            <a:ext cx="1108075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مدرک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2209331" y="4517688"/>
            <a:ext cx="528894" cy="4513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9" idx="2"/>
          </p:cNvCxnSpPr>
          <p:nvPr/>
        </p:nvCxnSpPr>
        <p:spPr>
          <a:xfrm flipH="1">
            <a:off x="3035315" y="4468420"/>
            <a:ext cx="298436" cy="386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endCxn id="12" idx="0"/>
          </p:cNvCxnSpPr>
          <p:nvPr/>
        </p:nvCxnSpPr>
        <p:spPr>
          <a:xfrm>
            <a:off x="3669520" y="4523326"/>
            <a:ext cx="348443" cy="2726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2649538" y="5946778"/>
            <a:ext cx="947994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فامیل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035521" y="5870127"/>
            <a:ext cx="1520825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نام کوچک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8" name="Straight Connector 17"/>
          <p:cNvCxnSpPr>
            <a:endCxn id="17" idx="7"/>
          </p:cNvCxnSpPr>
          <p:nvPr/>
        </p:nvCxnSpPr>
        <p:spPr>
          <a:xfrm flipH="1">
            <a:off x="2333626" y="5589931"/>
            <a:ext cx="404600" cy="3466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16" idx="0"/>
          </p:cNvCxnSpPr>
          <p:nvPr/>
        </p:nvCxnSpPr>
        <p:spPr>
          <a:xfrm>
            <a:off x="2867623" y="5641527"/>
            <a:ext cx="255912" cy="3052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148258" y="4859928"/>
            <a:ext cx="964972" cy="7620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سن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21" name="Straight Connector 20"/>
          <p:cNvCxnSpPr>
            <a:endCxn id="20" idx="7"/>
          </p:cNvCxnSpPr>
          <p:nvPr/>
        </p:nvCxnSpPr>
        <p:spPr>
          <a:xfrm flipH="1">
            <a:off x="971913" y="4452373"/>
            <a:ext cx="1679226" cy="5191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597532" y="4531505"/>
            <a:ext cx="348443" cy="2726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2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صفت مشتق و ذخیره شده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46314" y="1752600"/>
            <a:ext cx="8131629" cy="1143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صفت مشتق را می توان به کمک صفت های دیگر محاسبه کرد.</a:t>
            </a:r>
            <a:endParaRPr lang="fa-IR" sz="2000" dirty="0">
              <a:solidFill>
                <a:schemeClr val="tx1"/>
              </a:solidFill>
              <a:cs typeface="B Nazanin" pitchFamily="2" charset="-78"/>
            </a:endParaRPr>
          </a:p>
          <a:p>
            <a:pPr algn="r"/>
            <a:r>
              <a:rPr lang="fa-IR" sz="2000" b="1" u="sng" dirty="0">
                <a:solidFill>
                  <a:schemeClr val="tx1"/>
                </a:solidFill>
                <a:cs typeface="B Nazanin" pitchFamily="2" charset="-78"/>
              </a:rPr>
              <a:t>مثال: </a:t>
            </a:r>
          </a:p>
          <a:p>
            <a:pPr algn="r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سن استاد یک صفت مشتق است که با توجه به تارخ تولد قابل محاسبه است.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800600" y="4054837"/>
            <a:ext cx="3842655" cy="196649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صفت مشتق، صفتي است كه مقاديرش در پايگاه داده‌ها ذخيره نشده باشد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.</a:t>
            </a:r>
          </a:p>
          <a:p>
            <a:pPr algn="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صفت مشتق در نمودار </a:t>
            </a:r>
            <a:r>
              <a:rPr lang="en-US" sz="2000" dirty="0" smtClean="0">
                <a:solidFill>
                  <a:schemeClr val="tx1"/>
                </a:solidFill>
                <a:cs typeface="B Nazanin" pitchFamily="2" charset="-78"/>
              </a:rPr>
              <a:t>EER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 بصورت خط چین ترسیم می شود.</a:t>
            </a:r>
            <a:endParaRPr lang="fa-IR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06185" y="3000829"/>
            <a:ext cx="8131629" cy="94887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spcBef>
                <a:spcPct val="50000"/>
              </a:spcBef>
            </a:pP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صفت ذخيره‌شده صفتي است كه مقاديرش در پايگاه داده‌ها ذخيره شده باشد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. و در محاسبه صفت مشتق مورد استفاده قرار می گیرد.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0" y="4054837"/>
            <a:ext cx="4724400" cy="27269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2625953" y="434340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2450193" y="5161612"/>
            <a:ext cx="838200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b="1" u="sng" dirty="0" smtClean="0">
                <a:solidFill>
                  <a:schemeClr val="tx1"/>
                </a:solidFill>
                <a:cs typeface="B Nazanin" pitchFamily="2" charset="-78"/>
              </a:rPr>
              <a:t>نام</a:t>
            </a:r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1368654" y="5192680"/>
            <a:ext cx="964972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تاریخ تولد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3440340" y="5102729"/>
            <a:ext cx="1108075" cy="762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مدرک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2185746" y="4824468"/>
            <a:ext cx="528894" cy="4513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23" idx="2"/>
          </p:cNvCxnSpPr>
          <p:nvPr/>
        </p:nvCxnSpPr>
        <p:spPr>
          <a:xfrm flipH="1">
            <a:off x="3011730" y="4775200"/>
            <a:ext cx="298436" cy="386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endCxn id="26" idx="0"/>
          </p:cNvCxnSpPr>
          <p:nvPr/>
        </p:nvCxnSpPr>
        <p:spPr>
          <a:xfrm>
            <a:off x="3645935" y="4830106"/>
            <a:ext cx="348443" cy="2726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2625953" y="6253558"/>
            <a:ext cx="947994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فامیل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011936" y="6176907"/>
            <a:ext cx="1520825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نام کوچک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32" name="Straight Connector 31"/>
          <p:cNvCxnSpPr>
            <a:endCxn id="31" idx="7"/>
          </p:cNvCxnSpPr>
          <p:nvPr/>
        </p:nvCxnSpPr>
        <p:spPr>
          <a:xfrm flipH="1">
            <a:off x="2310041" y="5896711"/>
            <a:ext cx="404600" cy="3466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30" idx="0"/>
          </p:cNvCxnSpPr>
          <p:nvPr/>
        </p:nvCxnSpPr>
        <p:spPr>
          <a:xfrm>
            <a:off x="2844038" y="5948307"/>
            <a:ext cx="255912" cy="3052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124673" y="5166708"/>
            <a:ext cx="964972" cy="762000"/>
          </a:xfrm>
          <a:prstGeom prst="ellipse">
            <a:avLst/>
          </a:prstGeom>
          <a:noFill/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سن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35" name="Straight Connector 34"/>
          <p:cNvCxnSpPr>
            <a:endCxn id="34" idx="7"/>
          </p:cNvCxnSpPr>
          <p:nvPr/>
        </p:nvCxnSpPr>
        <p:spPr>
          <a:xfrm flipH="1">
            <a:off x="948328" y="4759153"/>
            <a:ext cx="1679226" cy="5191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573947" y="4838285"/>
            <a:ext cx="348443" cy="2726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4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صفت هيچ مقدارپذير </a:t>
            </a:r>
            <a:r>
              <a:rPr lang="fa-IR" dirty="0"/>
              <a:t>يا </a:t>
            </a:r>
            <a:r>
              <a:rPr lang="fa-IR" dirty="0" smtClean="0"/>
              <a:t>ناپذير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هيچ مقدار يعني مقدار ناشناخته، مقدار غيرقابل اعمال، مقدار تعريف</a:t>
            </a:r>
            <a:r>
              <a:rPr lang="fa-IR" dirty="0">
                <a:cs typeface="Arial" charset="0"/>
              </a:rPr>
              <a:t>‌</a:t>
            </a:r>
            <a:r>
              <a:rPr lang="fa-IR" dirty="0"/>
              <a:t>نشده</a:t>
            </a:r>
            <a:r>
              <a:rPr lang="fa-IR" dirty="0" smtClean="0"/>
              <a:t>.</a:t>
            </a:r>
          </a:p>
          <a:p>
            <a:endParaRPr lang="fa-IR" dirty="0"/>
          </a:p>
          <a:p>
            <a:endParaRPr lang="en-US" dirty="0"/>
          </a:p>
          <a:p>
            <a:r>
              <a:rPr lang="fa-IR" dirty="0"/>
              <a:t>اگر مقدار يك صفت در يك يا بيش از يك نمونه از يك نوع موجوديت، برابر با </a:t>
            </a:r>
            <a:r>
              <a:rPr lang="fa-IR" dirty="0" smtClean="0"/>
              <a:t>هيچ</a:t>
            </a:r>
            <a:r>
              <a:rPr lang="fa-IR" dirty="0" smtClean="0">
                <a:cs typeface="Arial" charset="0"/>
              </a:rPr>
              <a:t>‌</a:t>
            </a:r>
            <a:r>
              <a:rPr lang="fa-IR" dirty="0" smtClean="0"/>
              <a:t>مقدار </a:t>
            </a:r>
            <a:r>
              <a:rPr lang="fa-IR" dirty="0"/>
              <a:t>باشد، آن صفت هيچ</a:t>
            </a:r>
            <a:r>
              <a:rPr lang="fa-IR" dirty="0">
                <a:cs typeface="Arial" charset="0"/>
              </a:rPr>
              <a:t>‌</a:t>
            </a:r>
            <a:r>
              <a:rPr lang="fa-IR" dirty="0"/>
              <a:t>مقدارپذير است.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66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درجه ارتباط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848600" cy="4419600"/>
          </a:xfrm>
        </p:spPr>
        <p:txBody>
          <a:bodyPr/>
          <a:lstStyle/>
          <a:p>
            <a:r>
              <a:rPr lang="fa-IR" dirty="0" smtClean="0"/>
              <a:t>تعداد موجودیت هایی که در یک ارتباط شرکت دارند درجه ارتباط را مشخص می کنند.</a:t>
            </a:r>
          </a:p>
          <a:p>
            <a:endParaRPr lang="fa-IR" dirty="0"/>
          </a:p>
          <a:p>
            <a:endParaRPr lang="fa-IR" dirty="0" smtClean="0"/>
          </a:p>
          <a:p>
            <a:r>
              <a:rPr lang="fa-IR" dirty="0" smtClean="0"/>
              <a:t>معمولاً درجه ارتباط 1 یا 2 یا 3 است و درجات بالاتر به ندرت استفاده می شود.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فهرست مطالب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فصل اول: </a:t>
            </a:r>
            <a:r>
              <a:rPr lang="fa-IR" dirty="0" smtClean="0"/>
              <a:t>تعاریف اولیه و نمودار </a:t>
            </a:r>
            <a:r>
              <a:rPr lang="en-US" dirty="0" smtClean="0"/>
              <a:t>EER</a:t>
            </a:r>
            <a:endParaRPr lang="fa-IR" dirty="0"/>
          </a:p>
          <a:p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فصل دوم: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DBMS</a:t>
            </a:r>
            <a:endParaRPr lang="fa-I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فصل سوم: </a:t>
            </a:r>
            <a:r>
              <a:rPr lang="fa-I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ساختار داده ای – مدل رابطه ای</a:t>
            </a:r>
            <a:endParaRPr lang="fa-I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فصل چهارم: </a:t>
            </a:r>
            <a:r>
              <a:rPr lang="fa-I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جبر رابطه ای</a:t>
            </a:r>
          </a:p>
          <a:p>
            <a:r>
              <a:rPr lang="fa-I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فصل </a:t>
            </a:r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پنجم: </a:t>
            </a:r>
            <a:r>
              <a:rPr lang="fa-I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حساب رابطه ای</a:t>
            </a:r>
            <a:endParaRPr lang="fa-I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فصل ششم: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endParaRPr lang="fa-IR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fa-I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فصل هفتم: وابستگی تابعی</a:t>
            </a:r>
          </a:p>
          <a:p>
            <a:r>
              <a:rPr lang="fa-I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فصل هشتم: نرمال سازی</a:t>
            </a:r>
            <a:endParaRPr lang="fa-I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01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درجه </a:t>
            </a:r>
            <a:r>
              <a:rPr lang="fa-IR" dirty="0" smtClean="0"/>
              <a:t>ارتباط: درجه1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1219200"/>
          </a:xfrm>
        </p:spPr>
        <p:txBody>
          <a:bodyPr/>
          <a:lstStyle/>
          <a:p>
            <a:r>
              <a:rPr lang="fa-IR" dirty="0" smtClean="0"/>
              <a:t>این ارتباط مشخص می کند چه درسی، پیش نیاز چه درسی است.</a:t>
            </a:r>
          </a:p>
          <a:p>
            <a:r>
              <a:rPr lang="fa-IR" dirty="0" smtClean="0"/>
              <a:t>در این شکل فقط یک موجودیت وجود دارد.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4232276" y="3967288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درس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Diamond 5"/>
          <p:cNvSpPr/>
          <p:nvPr/>
        </p:nvSpPr>
        <p:spPr>
          <a:xfrm>
            <a:off x="3908427" y="5055860"/>
            <a:ext cx="1806573" cy="750093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  <a:cs typeface="B Nazanin" pitchFamily="2" charset="-78"/>
              </a:rPr>
              <a:t>پیشنیاز</a:t>
            </a:r>
            <a:endParaRPr lang="en-US" sz="28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2970890" y="4183188"/>
            <a:ext cx="12210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3478326" y="3128965"/>
            <a:ext cx="587149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5448300" y="3068300"/>
            <a:ext cx="647700" cy="48533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5505449" y="3552225"/>
            <a:ext cx="190500" cy="3890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889376" y="3553632"/>
            <a:ext cx="533400" cy="366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600701" y="4183188"/>
            <a:ext cx="991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2970890" y="5430906"/>
            <a:ext cx="991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endCxn id="6" idx="3"/>
          </p:cNvCxnSpPr>
          <p:nvPr/>
        </p:nvCxnSpPr>
        <p:spPr>
          <a:xfrm flipH="1">
            <a:off x="5715000" y="5430906"/>
            <a:ext cx="877212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6592211" y="4183188"/>
            <a:ext cx="0" cy="12477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2970890" y="4183188"/>
            <a:ext cx="0" cy="12477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131" y="30683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............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29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درجه </a:t>
            </a:r>
            <a:r>
              <a:rPr lang="fa-IR" dirty="0" smtClean="0"/>
              <a:t>ارتباط: درجه2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436801" y="3600054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Diamond 5"/>
          <p:cNvSpPr/>
          <p:nvPr/>
        </p:nvSpPr>
        <p:spPr>
          <a:xfrm>
            <a:off x="3722801" y="3440907"/>
            <a:ext cx="2035173" cy="750093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Nazanin" pitchFamily="2" charset="-78"/>
              </a:rPr>
              <a:t>راهنمائی</a:t>
            </a:r>
            <a:endParaRPr lang="en-US" sz="24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7" name="Straight Connector 6"/>
          <p:cNvCxnSpPr>
            <a:stCxn id="6" idx="1"/>
          </p:cNvCxnSpPr>
          <p:nvPr/>
        </p:nvCxnSpPr>
        <p:spPr>
          <a:xfrm flipH="1" flipV="1">
            <a:off x="2805226" y="3815953"/>
            <a:ext cx="91757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5916726" y="2790850"/>
            <a:ext cx="587149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7886700" y="2730185"/>
            <a:ext cx="647700" cy="48533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7943849" y="3214110"/>
            <a:ext cx="190500" cy="3890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327776" y="3215517"/>
            <a:ext cx="533400" cy="366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779291" y="3815953"/>
            <a:ext cx="991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811531" y="273018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............</a:t>
            </a:r>
            <a:endParaRPr lang="en-US" dirty="0"/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6770801" y="3600053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دانشجو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44185" y="2777889"/>
            <a:ext cx="587149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614159" y="2717224"/>
            <a:ext cx="647700" cy="48533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2671308" y="3201149"/>
            <a:ext cx="190500" cy="3890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55235" y="3202556"/>
            <a:ext cx="533400" cy="366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538990" y="271722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............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82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درجه ارتباط: </a:t>
            </a:r>
            <a:r>
              <a:rPr lang="fa-IR" dirty="0" smtClean="0"/>
              <a:t>درجه3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898071" y="2961220"/>
            <a:ext cx="1368425" cy="433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دانشجو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6460671" y="2985803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گروه درسی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7" name="Diamond 6"/>
          <p:cNvSpPr/>
          <p:nvPr/>
        </p:nvSpPr>
        <p:spPr>
          <a:xfrm>
            <a:off x="3180896" y="2833404"/>
            <a:ext cx="2359024" cy="750093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  <a:cs typeface="B Nazanin" pitchFamily="2" charset="-78"/>
              </a:rPr>
              <a:t>دارد</a:t>
            </a:r>
            <a:endParaRPr lang="en-US" sz="28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8" name="Straight Connector 7"/>
          <p:cNvCxnSpPr>
            <a:stCxn id="7" idx="1"/>
          </p:cNvCxnSpPr>
          <p:nvPr/>
        </p:nvCxnSpPr>
        <p:spPr>
          <a:xfrm flipH="1" flipV="1">
            <a:off x="2266496" y="3201703"/>
            <a:ext cx="91440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76195" y="434340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cxnSp>
        <p:nvCxnSpPr>
          <p:cNvPr id="10" name="Straight Connector 9"/>
          <p:cNvCxnSpPr>
            <a:stCxn id="6" idx="1"/>
          </p:cNvCxnSpPr>
          <p:nvPr/>
        </p:nvCxnSpPr>
        <p:spPr>
          <a:xfrm flipH="1">
            <a:off x="5539921" y="3201703"/>
            <a:ext cx="920750" cy="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265905" y="2120799"/>
            <a:ext cx="587149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235879" y="2060134"/>
            <a:ext cx="647700" cy="48533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2293028" y="2544059"/>
            <a:ext cx="190500" cy="3890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76955" y="2545466"/>
            <a:ext cx="533400" cy="366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160710" y="20601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............</a:t>
            </a: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5596617" y="2165809"/>
            <a:ext cx="587149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7566591" y="2105144"/>
            <a:ext cx="647700" cy="48533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7623740" y="2589069"/>
            <a:ext cx="190500" cy="3890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007667" y="2590476"/>
            <a:ext cx="533400" cy="366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491422" y="210514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............</a:t>
            </a:r>
            <a:endParaRPr lang="en-US" dirty="0"/>
          </a:p>
        </p:txBody>
      </p:sp>
      <p:sp>
        <p:nvSpPr>
          <p:cNvPr id="21" name="Oval 20"/>
          <p:cNvSpPr/>
          <p:nvPr/>
        </p:nvSpPr>
        <p:spPr>
          <a:xfrm rot="10800000">
            <a:off x="3074646" y="5318465"/>
            <a:ext cx="587149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2" name="Oval 21"/>
          <p:cNvSpPr/>
          <p:nvPr/>
        </p:nvSpPr>
        <p:spPr>
          <a:xfrm rot="10800000">
            <a:off x="5044620" y="5257800"/>
            <a:ext cx="647700" cy="48533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4648200" y="4775200"/>
            <a:ext cx="591452" cy="4923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3368220" y="4775200"/>
            <a:ext cx="533400" cy="5419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 rot="10800000">
            <a:off x="3969451" y="52578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............</a:t>
            </a:r>
            <a:endParaRPr lang="en-US" dirty="0"/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4366529" y="3583497"/>
            <a:ext cx="1" cy="75990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009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600" dirty="0" smtClean="0"/>
              <a:t>اتصال</a:t>
            </a:r>
            <a:r>
              <a:rPr lang="en-US" sz="3600" dirty="0" smtClean="0"/>
              <a:t>(Connectivity)</a:t>
            </a:r>
            <a:r>
              <a:rPr lang="fa-IR" sz="3600" dirty="0" smtClean="0"/>
              <a:t> و حد</a:t>
            </a:r>
            <a:r>
              <a:rPr lang="en-US" sz="3600" dirty="0" smtClean="0"/>
              <a:t>(Cardinality)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ارتباط از نظر نوع اتصال بر سه نوع است:</a:t>
            </a:r>
          </a:p>
          <a:p>
            <a:pPr lvl="1"/>
            <a:r>
              <a:rPr lang="en-US" sz="3200" dirty="0" smtClean="0"/>
              <a:t>1-1</a:t>
            </a:r>
          </a:p>
          <a:p>
            <a:pPr lvl="1"/>
            <a:r>
              <a:rPr lang="en-US" sz="3200" dirty="0" smtClean="0"/>
              <a:t>1-M</a:t>
            </a:r>
          </a:p>
          <a:p>
            <a:pPr lvl="1"/>
            <a:r>
              <a:rPr lang="en-US" sz="3200" dirty="0" smtClean="0"/>
              <a:t>N-M</a:t>
            </a:r>
            <a:endParaRPr lang="fa-IR" sz="3200" dirty="0" smtClean="0"/>
          </a:p>
          <a:p>
            <a:pPr marL="0" indent="0">
              <a:buNone/>
            </a:pPr>
            <a:endParaRPr lang="fa-IR" sz="3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7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ارتباط </a:t>
            </a:r>
            <a:r>
              <a:rPr lang="en-US" dirty="0" smtClean="0"/>
              <a:t>1-1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1524000"/>
          </a:xfrm>
        </p:spPr>
        <p:txBody>
          <a:bodyPr/>
          <a:lstStyle/>
          <a:p>
            <a:r>
              <a:rPr lang="fa-IR" dirty="0" smtClean="0"/>
              <a:t>در یک دانشگاه ممکن است هر استاد یک کامپیوتر اختصاصی داشته باشد.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1538990" y="411480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25" name="Diamond 24"/>
          <p:cNvSpPr/>
          <p:nvPr/>
        </p:nvSpPr>
        <p:spPr>
          <a:xfrm>
            <a:off x="3824990" y="3955653"/>
            <a:ext cx="2035173" cy="750093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Nazanin" pitchFamily="2" charset="-78"/>
              </a:rPr>
              <a:t>اختصاص</a:t>
            </a:r>
            <a:endParaRPr lang="en-US" sz="24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26" name="Straight Connector 25"/>
          <p:cNvCxnSpPr>
            <a:stCxn id="25" idx="1"/>
          </p:cNvCxnSpPr>
          <p:nvPr/>
        </p:nvCxnSpPr>
        <p:spPr>
          <a:xfrm flipH="1" flipV="1">
            <a:off x="2907415" y="4330699"/>
            <a:ext cx="91757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6018915" y="3305596"/>
            <a:ext cx="587149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7988889" y="3244931"/>
            <a:ext cx="647700" cy="48533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8046038" y="3728856"/>
            <a:ext cx="190500" cy="3890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429965" y="3730263"/>
            <a:ext cx="533400" cy="366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5881480" y="4330699"/>
            <a:ext cx="991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913720" y="324493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............</a:t>
            </a:r>
            <a:endParaRPr lang="en-US" dirty="0"/>
          </a:p>
        </p:txBody>
      </p: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6872990" y="4114799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کامپیوتر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746374" y="3292635"/>
            <a:ext cx="587149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716348" y="3231970"/>
            <a:ext cx="647700" cy="48533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2773497" y="3715895"/>
            <a:ext cx="190500" cy="3890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1157424" y="3717302"/>
            <a:ext cx="533400" cy="366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641179" y="323197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............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228250" y="385306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b="1" dirty="0" smtClean="0"/>
              <a:t>1</a:t>
            </a:r>
            <a:endParaRPr lang="en-US" sz="24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6016374" y="3846395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b="1" dirty="0" smtClean="0"/>
              <a:t>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3708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ارتباط </a:t>
            </a:r>
            <a:r>
              <a:rPr lang="en-US" dirty="0" smtClean="0"/>
              <a:t>1-M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8763000" cy="4495800"/>
          </a:xfrm>
        </p:spPr>
        <p:txBody>
          <a:bodyPr>
            <a:normAutofit/>
          </a:bodyPr>
          <a:lstStyle/>
          <a:p>
            <a:pPr algn="just"/>
            <a:r>
              <a:rPr lang="fa-IR" dirty="0" smtClean="0"/>
              <a:t>یک استاد چندین دانشجو را راهنمایی می کند.</a:t>
            </a:r>
          </a:p>
          <a:p>
            <a:pPr algn="just"/>
            <a:endParaRPr lang="fa-IR" sz="1800" dirty="0"/>
          </a:p>
          <a:p>
            <a:pPr algn="just"/>
            <a:endParaRPr lang="fa-IR" sz="1800" dirty="0" smtClean="0"/>
          </a:p>
          <a:p>
            <a:pPr algn="just"/>
            <a:endParaRPr lang="fa-IR" sz="1800" dirty="0" smtClean="0"/>
          </a:p>
          <a:p>
            <a:pPr algn="just"/>
            <a:endParaRPr lang="fa-IR" sz="1800" dirty="0" smtClean="0"/>
          </a:p>
          <a:p>
            <a:pPr algn="just"/>
            <a:endParaRPr lang="fa-IR" sz="1800" dirty="0"/>
          </a:p>
          <a:p>
            <a:pPr algn="just"/>
            <a:endParaRPr lang="fa-IR" sz="1800" dirty="0" smtClean="0"/>
          </a:p>
          <a:p>
            <a:pPr algn="just"/>
            <a:endParaRPr lang="fa-IR" sz="1800" dirty="0" smtClean="0"/>
          </a:p>
          <a:p>
            <a:pPr algn="just"/>
            <a:r>
              <a:rPr lang="fa-IR" sz="1800" dirty="0" smtClean="0"/>
              <a:t>مشخصه دیگر ارتباط </a:t>
            </a:r>
            <a:r>
              <a:rPr lang="fa-IR" sz="2000" b="1" dirty="0" smtClean="0"/>
              <a:t>حد</a:t>
            </a:r>
            <a:r>
              <a:rPr lang="fa-IR" sz="1800" dirty="0" smtClean="0"/>
              <a:t> آن است که در پایین خط ارتباط مقدار حداقل و حداکثر آن در پرانتز نوشته می شود.</a:t>
            </a:r>
          </a:p>
          <a:p>
            <a:pPr algn="just"/>
            <a:r>
              <a:rPr lang="en-US" sz="1800" dirty="0" smtClean="0"/>
              <a:t>(0,10)</a:t>
            </a:r>
            <a:r>
              <a:rPr lang="fa-IR" sz="1800" dirty="0" smtClean="0"/>
              <a:t> یعنی یک استاد ممکن است راهنمای هیچ دانشجویی نباشد و حداکثر 10 دانشجو را راهنمایی کند.</a:t>
            </a:r>
          </a:p>
          <a:p>
            <a:pPr algn="just"/>
            <a:r>
              <a:rPr lang="en-US" sz="1800" dirty="0" smtClean="0"/>
              <a:t>(0,1)</a:t>
            </a:r>
            <a:r>
              <a:rPr lang="fa-IR" sz="1800" dirty="0" smtClean="0"/>
              <a:t> یعنی یک دانشجو ممکن است استاد راهنما نداشته باشد و حداکثر توسط یک استاد راهنمایی می شود.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1436801" y="354983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23" name="Diamond 22"/>
          <p:cNvSpPr/>
          <p:nvPr/>
        </p:nvSpPr>
        <p:spPr>
          <a:xfrm>
            <a:off x="3722801" y="3390683"/>
            <a:ext cx="2035173" cy="750093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Nazanin" pitchFamily="2" charset="-78"/>
              </a:rPr>
              <a:t>راهنمایی</a:t>
            </a:r>
            <a:endParaRPr lang="en-US" sz="24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24" name="Straight Connector 23"/>
          <p:cNvCxnSpPr>
            <a:stCxn id="23" idx="1"/>
          </p:cNvCxnSpPr>
          <p:nvPr/>
        </p:nvCxnSpPr>
        <p:spPr>
          <a:xfrm flipH="1" flipV="1">
            <a:off x="2805226" y="3765729"/>
            <a:ext cx="91757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5916726" y="2740626"/>
            <a:ext cx="587149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7886700" y="2679961"/>
            <a:ext cx="647700" cy="48533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7943849" y="3163886"/>
            <a:ext cx="190500" cy="3890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327776" y="3165293"/>
            <a:ext cx="533400" cy="366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5779291" y="3765729"/>
            <a:ext cx="991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811531" y="267996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............</a:t>
            </a:r>
            <a:endParaRPr lang="en-US" dirty="0"/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6770801" y="3549829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دانشجو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644185" y="2727665"/>
            <a:ext cx="587149" cy="45402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2614159" y="2667000"/>
            <a:ext cx="647700" cy="48533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2671308" y="3150925"/>
            <a:ext cx="190500" cy="3890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055235" y="3152332"/>
            <a:ext cx="533400" cy="366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538990" y="26670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............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3126061" y="328809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400" b="1" dirty="0" smtClean="0"/>
              <a:t>1</a:t>
            </a:r>
            <a:endParaRPr lang="en-US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5914185" y="3281425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M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807386" y="3799416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(0,10)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6092695" y="3799416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(0,1)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42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ارتباط </a:t>
            </a:r>
            <a:r>
              <a:rPr lang="en-US" smtClean="0"/>
              <a:t>N-M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609600"/>
          </a:xfrm>
        </p:spPr>
        <p:txBody>
          <a:bodyPr/>
          <a:lstStyle/>
          <a:p>
            <a:r>
              <a:rPr lang="fa-IR" dirty="0" smtClean="0"/>
              <a:t>اتصال و حد گاهی برای ارتباط های سه تایی مبهم است.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527175" y="2554405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دانشجو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Diamond 5"/>
          <p:cNvSpPr/>
          <p:nvPr/>
        </p:nvSpPr>
        <p:spPr>
          <a:xfrm>
            <a:off x="3813175" y="2395258"/>
            <a:ext cx="2035173" cy="750093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Nazanin" pitchFamily="2" charset="-78"/>
              </a:rPr>
              <a:t>راهنمایی</a:t>
            </a:r>
            <a:endParaRPr lang="en-US" sz="24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7" name="Straight Connector 6"/>
          <p:cNvCxnSpPr>
            <a:stCxn id="6" idx="1"/>
          </p:cNvCxnSpPr>
          <p:nvPr/>
        </p:nvCxnSpPr>
        <p:spPr>
          <a:xfrm flipH="1" flipV="1">
            <a:off x="2895600" y="2770304"/>
            <a:ext cx="91757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5869665" y="2770304"/>
            <a:ext cx="991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6861175" y="2554404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درس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16435" y="2292671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M</a:t>
            </a:r>
            <a:endParaRPr lang="en-US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004559" y="228600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N</a:t>
            </a:r>
            <a:endParaRPr lang="en-US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897760" y="2803991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(0,5)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004559" y="2798687"/>
            <a:ext cx="857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(10,30)</a:t>
            </a:r>
            <a:endParaRPr lang="en-US" dirty="0"/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4154487" y="3763833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4830761" y="3173325"/>
            <a:ext cx="1" cy="5905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830759" y="3302168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P</a:t>
            </a:r>
            <a:endParaRPr 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088248" y="3394501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(1,3)</a:t>
            </a:r>
            <a:endParaRPr lang="en-US" dirty="0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381000" y="4572000"/>
            <a:ext cx="8458200" cy="14478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itchFamily="2" charset="-78"/>
              </a:defRPr>
            </a:lvl1pPr>
            <a:lvl2pPr marL="59436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B Nazanin" pitchFamily="2" charset="-78"/>
              </a:defRPr>
            </a:lvl2pPr>
            <a:lvl3pPr marL="86868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B Nazanin" pitchFamily="2" charset="-78"/>
              </a:defRPr>
            </a:lvl3pPr>
            <a:lvl4pPr marL="114300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B Nazanin" pitchFamily="2" charset="-78"/>
              </a:defRPr>
            </a:lvl4pPr>
            <a:lvl5pPr marL="137160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B Nazanin" pitchFamily="2" charset="-78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000" dirty="0" smtClean="0"/>
              <a:t>هر دانشجو حداقل 0 و حداکثر 5 درس می گیرد.</a:t>
            </a:r>
          </a:p>
          <a:p>
            <a:r>
              <a:rPr lang="fa-IR" sz="2000" dirty="0" smtClean="0"/>
              <a:t>هر درس ممکن است 10 تا 30 دانشجو داشته باشد.</a:t>
            </a:r>
          </a:p>
          <a:p>
            <a:r>
              <a:rPr lang="fa-IR" sz="2000" dirty="0" smtClean="0"/>
              <a:t>هر استاد می تواند 1 تا 3 درس را تدریس نماید.</a:t>
            </a:r>
          </a:p>
          <a:p>
            <a:r>
              <a:rPr lang="fa-IR" sz="2000" dirty="0" smtClean="0"/>
              <a:t>ابهام: </a:t>
            </a:r>
            <a:r>
              <a:rPr lang="en-US" sz="2000" dirty="0" smtClean="0"/>
              <a:t>(10,30)</a:t>
            </a:r>
            <a:r>
              <a:rPr lang="fa-IR" sz="2000" dirty="0" smtClean="0"/>
              <a:t> مربوط به دانشجو است یا استاد؟؟؟ این ابهام از نارسایی های مدل </a:t>
            </a:r>
            <a:r>
              <a:rPr lang="en-US" sz="2000" dirty="0" smtClean="0"/>
              <a:t>EER</a:t>
            </a:r>
            <a:r>
              <a:rPr lang="fa-IR" sz="2000" dirty="0" smtClean="0"/>
              <a:t> است و بایستی با توضیح برطرف گردد.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0533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 smtClean="0"/>
              <a:t>شرکت اجباری یا اختیاری در ارتباط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382000" cy="4419600"/>
          </a:xfrm>
        </p:spPr>
        <p:txBody>
          <a:bodyPr/>
          <a:lstStyle/>
          <a:p>
            <a:pPr marL="0" indent="0">
              <a:buNone/>
            </a:pPr>
            <a:r>
              <a:rPr lang="fa-IR" b="1" u="sng" dirty="0" smtClean="0"/>
              <a:t>مثال:</a:t>
            </a:r>
          </a:p>
          <a:p>
            <a:r>
              <a:rPr lang="fa-IR" dirty="0" smtClean="0"/>
              <a:t>اگر در دانشگاهی قانون این باشد که «هر استاد حداقل باید یک درس را تدریس کند» در این صورت ارتباط استاد با گروه درسی</a:t>
            </a:r>
            <a:r>
              <a:rPr lang="fa-IR" b="1" dirty="0" smtClean="0"/>
              <a:t> اجباری </a:t>
            </a:r>
            <a:r>
              <a:rPr lang="fa-IR" dirty="0" smtClean="0"/>
              <a:t>خواهد بود.</a:t>
            </a:r>
          </a:p>
          <a:p>
            <a:endParaRPr lang="fa-IR" dirty="0"/>
          </a:p>
          <a:p>
            <a:endParaRPr lang="fa-IR" dirty="0" smtClean="0"/>
          </a:p>
          <a:p>
            <a:endParaRPr lang="fa-IR" dirty="0" smtClean="0"/>
          </a:p>
          <a:p>
            <a:r>
              <a:rPr lang="fa-IR" dirty="0" smtClean="0"/>
              <a:t>ولی اگر در دانشگاهی تدریس استاد </a:t>
            </a:r>
            <a:r>
              <a:rPr lang="fa-IR" b="1" dirty="0" smtClean="0"/>
              <a:t>اختیاری</a:t>
            </a:r>
            <a:r>
              <a:rPr lang="fa-IR" dirty="0" smtClean="0"/>
              <a:t> باشد، به کمک یک دایره کوچک توخالی این موضوع نشان داده می شود.</a:t>
            </a:r>
          </a:p>
          <a:p>
            <a:endParaRPr lang="fa-IR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436801" y="354983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Diamond 5"/>
          <p:cNvSpPr/>
          <p:nvPr/>
        </p:nvSpPr>
        <p:spPr>
          <a:xfrm>
            <a:off x="3722801" y="3390683"/>
            <a:ext cx="2035173" cy="750093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Nazanin" pitchFamily="2" charset="-78"/>
              </a:rPr>
              <a:t>تدریس</a:t>
            </a:r>
            <a:endParaRPr lang="en-US" sz="24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7" name="Straight Connector 6"/>
          <p:cNvCxnSpPr>
            <a:stCxn id="6" idx="1"/>
          </p:cNvCxnSpPr>
          <p:nvPr/>
        </p:nvCxnSpPr>
        <p:spPr>
          <a:xfrm flipH="1" flipV="1">
            <a:off x="2805226" y="3765729"/>
            <a:ext cx="91757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5779291" y="3765729"/>
            <a:ext cx="991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770801" y="3549829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گروه درسی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415030" y="5486401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3701030" y="5327254"/>
            <a:ext cx="2035173" cy="750093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Nazanin" pitchFamily="2" charset="-78"/>
              </a:rPr>
              <a:t>تدریس</a:t>
            </a:r>
            <a:endParaRPr lang="en-US" sz="24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2" name="Straight Connector 11"/>
          <p:cNvCxnSpPr>
            <a:stCxn id="11" idx="1"/>
          </p:cNvCxnSpPr>
          <p:nvPr/>
        </p:nvCxnSpPr>
        <p:spPr>
          <a:xfrm flipH="1" flipV="1">
            <a:off x="2783455" y="5702300"/>
            <a:ext cx="91757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5757520" y="5702300"/>
            <a:ext cx="991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6749030" y="548640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گروه درسی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124200" y="5562601"/>
            <a:ext cx="139813" cy="30479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55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/>
              <a:t>صفت در ارتباط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2362200"/>
          </a:xfrm>
        </p:spPr>
        <p:txBody>
          <a:bodyPr>
            <a:normAutofit lnSpcReduction="10000"/>
          </a:bodyPr>
          <a:lstStyle/>
          <a:p>
            <a:r>
              <a:rPr lang="fa-IR" dirty="0" smtClean="0"/>
              <a:t>ارتباط ها نیز می توانند صفت داشته باشند.</a:t>
            </a:r>
          </a:p>
          <a:p>
            <a:r>
              <a:rPr lang="fa-IR" dirty="0" smtClean="0"/>
              <a:t>در نمودار زیر نمره می تواند صفت ارتباط ارائه باشد. شاید تصور کنید نمره مربوط به پدیده دانشجو یا درس است. ولی این تصور غلط است. </a:t>
            </a:r>
          </a:p>
          <a:p>
            <a:pPr marL="0" indent="0" algn="ctr">
              <a:buNone/>
            </a:pPr>
            <a:endParaRPr lang="fa-IR" sz="3200" b="1" dirty="0" smtClean="0"/>
          </a:p>
          <a:p>
            <a:pPr marL="0" indent="0" algn="ctr">
              <a:buNone/>
            </a:pPr>
            <a:r>
              <a:rPr lang="fa-IR" sz="3200" b="1" dirty="0" smtClean="0"/>
              <a:t>چرا؟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219200" y="4454772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دانشجو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Diamond 5"/>
          <p:cNvSpPr/>
          <p:nvPr/>
        </p:nvSpPr>
        <p:spPr>
          <a:xfrm>
            <a:off x="3505200" y="4295625"/>
            <a:ext cx="2035173" cy="750093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Nazanin" pitchFamily="2" charset="-78"/>
              </a:rPr>
              <a:t>ارائه</a:t>
            </a:r>
            <a:endParaRPr lang="en-US" sz="24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7" name="Straight Connector 6"/>
          <p:cNvCxnSpPr>
            <a:stCxn id="6" idx="1"/>
          </p:cNvCxnSpPr>
          <p:nvPr/>
        </p:nvCxnSpPr>
        <p:spPr>
          <a:xfrm flipH="1" flipV="1">
            <a:off x="2587625" y="4670671"/>
            <a:ext cx="91757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5561690" y="4670671"/>
            <a:ext cx="991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553200" y="4454771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درس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846512" y="566420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4522786" y="5073692"/>
            <a:ext cx="1" cy="5905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8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33400"/>
            <a:ext cx="8839200" cy="3124200"/>
          </a:xfrm>
        </p:spPr>
        <p:txBody>
          <a:bodyPr>
            <a:noAutofit/>
          </a:bodyPr>
          <a:lstStyle/>
          <a:p>
            <a:pPr marL="320040" lvl="1" indent="0" algn="ctr">
              <a:buNone/>
            </a:pPr>
            <a:r>
              <a:rPr lang="fa-IR" sz="3200" b="1" dirty="0" smtClean="0"/>
              <a:t>زیرا</a:t>
            </a:r>
          </a:p>
          <a:p>
            <a:r>
              <a:rPr lang="fa-IR" sz="2000" dirty="0" smtClean="0"/>
              <a:t>یک </a:t>
            </a:r>
            <a:r>
              <a:rPr lang="fa-IR" sz="2000" dirty="0"/>
              <a:t>دانشجو چند نمره در دروس مختلف دارد.</a:t>
            </a:r>
          </a:p>
          <a:p>
            <a:r>
              <a:rPr lang="fa-IR" sz="2000" dirty="0"/>
              <a:t>یک درس چند نمره برای دانشجویان مختلف دارد.</a:t>
            </a:r>
          </a:p>
          <a:p>
            <a:r>
              <a:rPr lang="fa-IR" sz="2000" dirty="0"/>
              <a:t>ممکن است دانشجویی در درسی با یک استاد نمره 7 و در ترم بعد با استاد دیگری نمره 14 را گرفته باشد.</a:t>
            </a:r>
          </a:p>
          <a:p>
            <a:pPr marL="0" indent="0" algn="ctr">
              <a:buNone/>
            </a:pPr>
            <a:r>
              <a:rPr lang="fa-IR" sz="2800" b="1" dirty="0"/>
              <a:t>بنابراین...</a:t>
            </a:r>
          </a:p>
          <a:p>
            <a:pPr marL="0" indent="0">
              <a:buNone/>
            </a:pPr>
            <a:r>
              <a:rPr lang="fa-IR" sz="2000" dirty="0"/>
              <a:t>صفت نمره را بایستی به ارتباط ارائه که سه پدیده دانشجو – درس و استاد را به هم مرتبط می کند، نسبت داد</a:t>
            </a:r>
            <a:r>
              <a:rPr lang="fa-IR" sz="2000" dirty="0" smtClean="0"/>
              <a:t>. چنین ارتباط هایی را با یک لوزی درون مستطیل نشان می دهند و کلید آن ها کلید های همه ی پدیده های مربوطه می باشد.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219200" y="4826226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دانشجو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7" name="Diamond 6"/>
          <p:cNvSpPr/>
          <p:nvPr/>
        </p:nvSpPr>
        <p:spPr>
          <a:xfrm>
            <a:off x="3505200" y="4667079"/>
            <a:ext cx="2035173" cy="750093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Nazanin" pitchFamily="2" charset="-78"/>
              </a:rPr>
              <a:t>ارائه</a:t>
            </a:r>
            <a:endParaRPr lang="en-US" sz="24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8" name="Straight Connector 7"/>
          <p:cNvCxnSpPr>
            <a:stCxn id="7" idx="1"/>
          </p:cNvCxnSpPr>
          <p:nvPr/>
        </p:nvCxnSpPr>
        <p:spPr>
          <a:xfrm flipH="1" flipV="1">
            <a:off x="2587625" y="5042125"/>
            <a:ext cx="91757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5561690" y="5042125"/>
            <a:ext cx="9915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553200" y="4826225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درس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863288" y="574040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4518924" y="5445146"/>
            <a:ext cx="3864" cy="2952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526971" y="4667079"/>
            <a:ext cx="2013402" cy="75009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800" dirty="0">
              <a:cs typeface="B Nazanin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599535" y="3885975"/>
            <a:ext cx="919389" cy="56561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u="sng" dirty="0" smtClean="0">
                <a:solidFill>
                  <a:schemeClr val="tx1"/>
                </a:solidFill>
                <a:cs typeface="B Nazanin" pitchFamily="2" charset="-78"/>
              </a:rPr>
              <a:t>کلید درس</a:t>
            </a:r>
            <a:endParaRPr lang="en-US" sz="14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519134" y="3936001"/>
            <a:ext cx="1007837" cy="62051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u="sng" dirty="0" smtClean="0">
                <a:solidFill>
                  <a:schemeClr val="tx1"/>
                </a:solidFill>
                <a:cs typeface="B Nazanin" pitchFamily="2" charset="-78"/>
              </a:rPr>
              <a:t>کلید دانشجو</a:t>
            </a:r>
            <a:endParaRPr lang="en-US" sz="14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581519" y="3885988"/>
            <a:ext cx="879475" cy="56561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u="sng" dirty="0" smtClean="0">
                <a:solidFill>
                  <a:schemeClr val="tx1"/>
                </a:solidFill>
                <a:cs typeface="B Nazanin" pitchFamily="2" charset="-78"/>
              </a:rPr>
              <a:t>کلید استاد</a:t>
            </a:r>
            <a:endParaRPr lang="en-US" sz="14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4705349" y="4462711"/>
            <a:ext cx="190500" cy="2043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14" idx="4"/>
          </p:cNvCxnSpPr>
          <p:nvPr/>
        </p:nvCxnSpPr>
        <p:spPr>
          <a:xfrm>
            <a:off x="4059230" y="4451594"/>
            <a:ext cx="231778" cy="2154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352800" y="4451594"/>
            <a:ext cx="554038" cy="2154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5599789" y="4039941"/>
            <a:ext cx="693054" cy="43260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 smtClean="0">
                <a:solidFill>
                  <a:schemeClr val="tx1"/>
                </a:solidFill>
                <a:cs typeface="B Nazanin" pitchFamily="2" charset="-78"/>
              </a:rPr>
              <a:t>نمره</a:t>
            </a:r>
            <a:endParaRPr lang="en-US" sz="1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5214937" y="4451594"/>
            <a:ext cx="500063" cy="20438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29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14557" y="624840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543800" y="2133600"/>
            <a:ext cx="1447800" cy="16764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chemeClr val="tx1"/>
                </a:solidFill>
                <a:cs typeface="B Nazanin" pitchFamily="2" charset="-78"/>
              </a:rPr>
              <a:t>فصل اول</a:t>
            </a:r>
          </a:p>
          <a:p>
            <a:pPr algn="ctr" rtl="1"/>
            <a:r>
              <a:rPr lang="fa-IR" sz="2400" dirty="0" smtClean="0">
                <a:solidFill>
                  <a:schemeClr val="tx1"/>
                </a:solidFill>
                <a:cs typeface="B Nazanin" pitchFamily="2" charset="-78"/>
              </a:rPr>
              <a:t>تعاریف اولیه و نمودار </a:t>
            </a:r>
            <a:r>
              <a:rPr lang="en-US" sz="2400" dirty="0" smtClean="0">
                <a:solidFill>
                  <a:schemeClr val="tx1"/>
                </a:solidFill>
                <a:cs typeface="B Nazanin" pitchFamily="2" charset="-78"/>
              </a:rPr>
              <a:t>EER</a:t>
            </a:r>
            <a:endParaRPr lang="en-US" sz="24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7" name="Straight Connector 6"/>
          <p:cNvCxnSpPr>
            <a:stCxn id="5" idx="1"/>
          </p:cNvCxnSpPr>
          <p:nvPr/>
        </p:nvCxnSpPr>
        <p:spPr>
          <a:xfrm flipH="1">
            <a:off x="7162800" y="2971800"/>
            <a:ext cx="3810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162800" y="685800"/>
            <a:ext cx="0" cy="396240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6705600" y="68580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6705600" y="167640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6705600" y="266700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6705600" y="464820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4953000" y="457200"/>
            <a:ext cx="1752600" cy="457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000" dirty="0" smtClean="0">
                <a:solidFill>
                  <a:schemeClr val="tx1"/>
                </a:solidFill>
                <a:cs typeface="B Nazanin" pitchFamily="2" charset="-78"/>
              </a:rPr>
              <a:t>DBMS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14600" y="478971"/>
            <a:ext cx="1752600" cy="457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بانک معرفت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953000" y="1447800"/>
            <a:ext cx="1752600" cy="457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تعاریف اولیه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953000" y="2438400"/>
            <a:ext cx="1752600" cy="457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نمودار </a:t>
            </a:r>
            <a:r>
              <a:rPr lang="en-US" sz="2000" dirty="0" smtClean="0">
                <a:solidFill>
                  <a:schemeClr val="tx1"/>
                </a:solidFill>
                <a:cs typeface="B Nazanin" pitchFamily="2" charset="-78"/>
              </a:rPr>
              <a:t>ER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953000" y="4419600"/>
            <a:ext cx="1752600" cy="457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نمودار </a:t>
            </a:r>
            <a:r>
              <a:rPr lang="en-US" sz="2000" dirty="0" smtClean="0">
                <a:solidFill>
                  <a:schemeClr val="tx1"/>
                </a:solidFill>
                <a:cs typeface="B Nazanin" pitchFamily="2" charset="-78"/>
              </a:rPr>
              <a:t>EER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4572000" y="4648200"/>
            <a:ext cx="381000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572000" y="3200400"/>
            <a:ext cx="0" cy="266700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4125686" y="320040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4114800" y="373380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4114800" y="426720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4114800" y="4800600"/>
            <a:ext cx="424543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4114800" y="586740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4158343" y="5334000"/>
            <a:ext cx="413657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1153886" y="3505200"/>
            <a:ext cx="2971800" cy="457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درجه ارتباط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53886" y="2971800"/>
            <a:ext cx="2971800" cy="457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انواع صفت در </a:t>
            </a:r>
            <a:r>
              <a:rPr lang="en-US" sz="2000" dirty="0" smtClean="0">
                <a:solidFill>
                  <a:schemeClr val="tx1"/>
                </a:solidFill>
                <a:cs typeface="B Nazanin" pitchFamily="2" charset="-78"/>
              </a:rPr>
              <a:t>EER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153886" y="4038600"/>
            <a:ext cx="2971800" cy="457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اتصال و حد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143000" y="4572000"/>
            <a:ext cx="2971800" cy="457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شرکت اجباری یا اختیاری در ارتباط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143000" y="5105400"/>
            <a:ext cx="2971800" cy="457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وابستگی وجودی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153886" y="5638800"/>
            <a:ext cx="2971800" cy="457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ارث بری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42" name="Straight Arrow Connector 41"/>
          <p:cNvCxnSpPr>
            <a:stCxn id="19" idx="1"/>
            <a:endCxn id="20" idx="3"/>
          </p:cNvCxnSpPr>
          <p:nvPr/>
        </p:nvCxnSpPr>
        <p:spPr>
          <a:xfrm flipH="1">
            <a:off x="4267200" y="685800"/>
            <a:ext cx="685800" cy="21771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48626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/>
              <a:t>وابستگی وجودی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19600"/>
          </a:xfrm>
        </p:spPr>
        <p:txBody>
          <a:bodyPr/>
          <a:lstStyle/>
          <a:p>
            <a:pPr algn="just"/>
            <a:r>
              <a:rPr lang="fa-IR" dirty="0" smtClean="0"/>
              <a:t>ممکن است وجود یک پدیده وابسته به وجود پدیده دیگری باشد. یعنی با حدف عضوی از یک پدیده</a:t>
            </a:r>
            <a:r>
              <a:rPr lang="fa-IR" smtClean="0"/>
              <a:t>، عضوهای </a:t>
            </a:r>
            <a:r>
              <a:rPr lang="fa-IR" dirty="0" smtClean="0"/>
              <a:t>وابسته به آن هم لازم باشد به طور خودکار حذف شوند.</a:t>
            </a:r>
          </a:p>
          <a:p>
            <a:pPr marL="0" indent="0" algn="just">
              <a:buNone/>
            </a:pPr>
            <a:r>
              <a:rPr lang="fa-IR" b="1" u="sng" dirty="0" smtClean="0"/>
              <a:t>مثال:</a:t>
            </a:r>
          </a:p>
          <a:p>
            <a:pPr marL="320040" lvl="1" indent="0" algn="just">
              <a:buNone/>
            </a:pPr>
            <a:r>
              <a:rPr lang="fa-IR" dirty="0" smtClean="0"/>
              <a:t>با حذف دانشجو از بانک دانشگاه (بر اثر اخراج یا فارغ التحصیلی) وابستگان او نیز (همسر و فرزند) از سیستم کمک هزینه باید حذف شوند.</a:t>
            </a:r>
          </a:p>
          <a:p>
            <a:pPr algn="just"/>
            <a:r>
              <a:rPr lang="fa-IR" dirty="0" smtClean="0"/>
              <a:t>این وابستگی را وابستگی وجودی می نامیم. پدیده وابسته را </a:t>
            </a:r>
            <a:r>
              <a:rPr lang="fa-IR" b="1" dirty="0" smtClean="0"/>
              <a:t>موجودیت ضعیف </a:t>
            </a:r>
            <a:r>
              <a:rPr lang="fa-IR" dirty="0" smtClean="0"/>
              <a:t>می نامند. پدیده وابسته باید کلید پدیده اصلی را که به آن وابسته است به ارث ببرد تا به سادگی قابل شناسایی باشد.</a:t>
            </a:r>
          </a:p>
          <a:p>
            <a:pPr algn="just"/>
            <a:r>
              <a:rPr lang="fa-IR" dirty="0" smtClean="0"/>
              <a:t>پدیده وابسته را با </a:t>
            </a:r>
            <a:r>
              <a:rPr lang="fa-IR" b="1" dirty="0" smtClean="0"/>
              <a:t>دو مستطیل تودرتو </a:t>
            </a:r>
            <a:r>
              <a:rPr lang="fa-IR" dirty="0" smtClean="0"/>
              <a:t>نمایش می دهند.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0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وابستگی </a:t>
            </a:r>
            <a:r>
              <a:rPr lang="fa-IR" dirty="0" smtClean="0"/>
              <a:t>وجودی - مثال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1219200"/>
          </a:xfrm>
        </p:spPr>
        <p:txBody>
          <a:bodyPr/>
          <a:lstStyle/>
          <a:p>
            <a:r>
              <a:rPr lang="fa-IR" dirty="0" smtClean="0"/>
              <a:t>تذکر: رابطه وابستگی را نیز با دو لوزی تو در تو نمایش می دهند.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447800" y="437314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دانشجو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Diamond 5"/>
          <p:cNvSpPr/>
          <p:nvPr/>
        </p:nvSpPr>
        <p:spPr>
          <a:xfrm>
            <a:off x="3733800" y="4213993"/>
            <a:ext cx="2035173" cy="750093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کمک هزینه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7" name="Straight Connector 6"/>
          <p:cNvCxnSpPr>
            <a:stCxn id="24" idx="1"/>
          </p:cNvCxnSpPr>
          <p:nvPr/>
        </p:nvCxnSpPr>
        <p:spPr>
          <a:xfrm flipH="1">
            <a:off x="2816226" y="4576114"/>
            <a:ext cx="765174" cy="129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18" idx="1"/>
            <a:endCxn id="24" idx="3"/>
          </p:cNvCxnSpPr>
          <p:nvPr/>
        </p:nvCxnSpPr>
        <p:spPr>
          <a:xfrm flipH="1" flipV="1">
            <a:off x="5943600" y="4576114"/>
            <a:ext cx="762000" cy="1125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781800" y="4373139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وابستگان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867400" y="3512284"/>
            <a:ext cx="1297895" cy="56561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u="sng" dirty="0" smtClean="0">
                <a:solidFill>
                  <a:schemeClr val="tx1"/>
                </a:solidFill>
                <a:cs typeface="B Nazanin" pitchFamily="2" charset="-78"/>
              </a:rPr>
              <a:t>شماره دانشجویی</a:t>
            </a:r>
            <a:endParaRPr lang="en-US" sz="14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57200" y="3276600"/>
            <a:ext cx="1312637" cy="62051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u="sng" dirty="0" smtClean="0">
                <a:solidFill>
                  <a:schemeClr val="tx1"/>
                </a:solidFill>
                <a:cs typeface="B Nazanin" pitchFamily="2" charset="-78"/>
              </a:rPr>
              <a:t>شماره دانشجویی</a:t>
            </a:r>
            <a:endParaRPr lang="en-US" sz="14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407495" y="3366380"/>
            <a:ext cx="974505" cy="56561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u="sng" dirty="0" smtClean="0">
                <a:solidFill>
                  <a:schemeClr val="tx1"/>
                </a:solidFill>
                <a:cs typeface="B Nazanin" pitchFamily="2" charset="-78"/>
              </a:rPr>
              <a:t>شماره وابسته</a:t>
            </a:r>
            <a:endParaRPr lang="en-US" sz="1400" b="1" u="sng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7656732" y="3955187"/>
            <a:ext cx="190500" cy="3382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10" idx="4"/>
          </p:cNvCxnSpPr>
          <p:nvPr/>
        </p:nvCxnSpPr>
        <p:spPr>
          <a:xfrm>
            <a:off x="6516348" y="4077903"/>
            <a:ext cx="421030" cy="2154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447800" y="3897110"/>
            <a:ext cx="372156" cy="4548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2123171" y="3432889"/>
            <a:ext cx="693054" cy="43260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 smtClean="0">
                <a:solidFill>
                  <a:schemeClr val="tx1"/>
                </a:solidFill>
                <a:cs typeface="B Nazanin" pitchFamily="2" charset="-78"/>
              </a:rPr>
              <a:t>نام</a:t>
            </a:r>
            <a:endParaRPr lang="en-US" sz="1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7" name="Straight Connector 16"/>
          <p:cNvCxnSpPr>
            <a:stCxn id="16" idx="4"/>
          </p:cNvCxnSpPr>
          <p:nvPr/>
        </p:nvCxnSpPr>
        <p:spPr>
          <a:xfrm flipH="1">
            <a:off x="2144943" y="3865491"/>
            <a:ext cx="324755" cy="5020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6705600" y="4293820"/>
            <a:ext cx="1524000" cy="5870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800" dirty="0">
              <a:cs typeface="B Nazanin" pitchFamily="2" charset="-78"/>
            </a:endParaRPr>
          </a:p>
        </p:txBody>
      </p:sp>
      <p:sp>
        <p:nvSpPr>
          <p:cNvPr id="24" name="Diamond 23"/>
          <p:cNvSpPr/>
          <p:nvPr/>
        </p:nvSpPr>
        <p:spPr>
          <a:xfrm>
            <a:off x="3581400" y="4042714"/>
            <a:ext cx="2362200" cy="1066800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535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اشتراک صفت (ارث بری)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7643" y="1676400"/>
            <a:ext cx="3353596" cy="2438401"/>
          </a:xfrm>
        </p:spPr>
        <p:txBody>
          <a:bodyPr>
            <a:normAutofit lnSpcReduction="10000"/>
          </a:bodyPr>
          <a:lstStyle/>
          <a:p>
            <a:pPr algn="just"/>
            <a:r>
              <a:rPr lang="fa-IR" sz="2000" dirty="0" smtClean="0"/>
              <a:t>در بسیاری از موارد موجودیت ها در یک بانک، صفات مشترکی دارند.</a:t>
            </a:r>
          </a:p>
          <a:p>
            <a:pPr marL="0" indent="0" algn="just">
              <a:buNone/>
            </a:pPr>
            <a:r>
              <a:rPr lang="fa-IR" sz="2000" b="1" u="sng" dirty="0" smtClean="0"/>
              <a:t>مثال:</a:t>
            </a:r>
          </a:p>
          <a:p>
            <a:pPr algn="just"/>
            <a:r>
              <a:rPr lang="fa-IR" sz="2000" dirty="0" smtClean="0"/>
              <a:t>در دانشگاه همگی افراد اعم از استاد، دانشجو و کارمند دارای صفاتی مثل نام، تلفن و آدرس هستند. برای جلوگیری از تکرار بی رویه می توان ارتباطی از نوع ارث بری ترسیم نمود.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2947309" y="4612176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دانشجو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15015" y="4612176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کارمند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556016" y="4612176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استاد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2890156" y="2763419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شخص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922940" y="1828800"/>
            <a:ext cx="987876" cy="43260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 smtClean="0">
                <a:solidFill>
                  <a:schemeClr val="tx1"/>
                </a:solidFill>
                <a:cs typeface="B Nazanin" pitchFamily="2" charset="-78"/>
              </a:rPr>
              <a:t>آدرس</a:t>
            </a:r>
            <a:endParaRPr lang="en-US" sz="1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1" name="Straight Connector 10"/>
          <p:cNvCxnSpPr>
            <a:stCxn id="10" idx="4"/>
          </p:cNvCxnSpPr>
          <p:nvPr/>
        </p:nvCxnSpPr>
        <p:spPr>
          <a:xfrm flipH="1">
            <a:off x="3944714" y="2261402"/>
            <a:ext cx="472164" cy="5020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3065462" y="1828800"/>
            <a:ext cx="693054" cy="43260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 smtClean="0">
                <a:solidFill>
                  <a:schemeClr val="tx1"/>
                </a:solidFill>
                <a:cs typeface="B Nazanin" pitchFamily="2" charset="-78"/>
              </a:rPr>
              <a:t>تلفن</a:t>
            </a:r>
            <a:endParaRPr lang="en-US" sz="1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3" name="Straight Connector 12"/>
          <p:cNvCxnSpPr>
            <a:stCxn id="12" idx="4"/>
            <a:endCxn id="9" idx="0"/>
          </p:cNvCxnSpPr>
          <p:nvPr/>
        </p:nvCxnSpPr>
        <p:spPr>
          <a:xfrm>
            <a:off x="3411989" y="2261402"/>
            <a:ext cx="162380" cy="5020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2207988" y="1828800"/>
            <a:ext cx="693054" cy="43260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 smtClean="0">
                <a:solidFill>
                  <a:schemeClr val="tx1"/>
                </a:solidFill>
                <a:cs typeface="B Nazanin" pitchFamily="2" charset="-78"/>
              </a:rPr>
              <a:t>نام</a:t>
            </a:r>
            <a:endParaRPr lang="en-US" sz="1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5" name="Straight Connector 14"/>
          <p:cNvCxnSpPr>
            <a:stCxn id="14" idx="4"/>
          </p:cNvCxnSpPr>
          <p:nvPr/>
        </p:nvCxnSpPr>
        <p:spPr>
          <a:xfrm>
            <a:off x="2554515" y="2261402"/>
            <a:ext cx="510947" cy="5020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8"/>
          <p:cNvSpPr/>
          <p:nvPr/>
        </p:nvSpPr>
        <p:spPr>
          <a:xfrm rot="10800000">
            <a:off x="3158216" y="3621576"/>
            <a:ext cx="838200" cy="653143"/>
          </a:xfrm>
          <a:prstGeom prst="triangl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19" idx="3"/>
            <a:endCxn id="9" idx="2"/>
          </p:cNvCxnSpPr>
          <p:nvPr/>
        </p:nvCxnSpPr>
        <p:spPr>
          <a:xfrm flipH="1" flipV="1">
            <a:off x="3574369" y="3195219"/>
            <a:ext cx="2947" cy="42635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343621" y="3642565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cs typeface="B Nazanin" pitchFamily="2" charset="-78"/>
              </a:rPr>
              <a:t>هست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3585254" y="4307376"/>
            <a:ext cx="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9" idx="0"/>
          </p:cNvCxnSpPr>
          <p:nvPr/>
        </p:nvCxnSpPr>
        <p:spPr>
          <a:xfrm>
            <a:off x="3577316" y="4274719"/>
            <a:ext cx="2324100" cy="3374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6" idx="0"/>
          </p:cNvCxnSpPr>
          <p:nvPr/>
        </p:nvCxnSpPr>
        <p:spPr>
          <a:xfrm flipV="1">
            <a:off x="1099228" y="4285605"/>
            <a:ext cx="2532292" cy="3265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1229626" y="5396488"/>
            <a:ext cx="827774" cy="43260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 smtClean="0">
                <a:solidFill>
                  <a:schemeClr val="tx1"/>
                </a:solidFill>
                <a:cs typeface="B Nazanin" pitchFamily="2" charset="-78"/>
              </a:rPr>
              <a:t>حقوق</a:t>
            </a:r>
            <a:endParaRPr lang="en-US" sz="1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372152" y="5347363"/>
            <a:ext cx="693054" cy="43260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 smtClean="0">
                <a:solidFill>
                  <a:schemeClr val="tx1"/>
                </a:solidFill>
                <a:cs typeface="B Nazanin" pitchFamily="2" charset="-78"/>
              </a:rPr>
              <a:t>پایه</a:t>
            </a:r>
            <a:endParaRPr lang="en-US" sz="1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3780286" y="5410200"/>
            <a:ext cx="791713" cy="43260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 smtClean="0">
                <a:solidFill>
                  <a:schemeClr val="tx1"/>
                </a:solidFill>
                <a:cs typeface="B Nazanin" pitchFamily="2" charset="-78"/>
              </a:rPr>
              <a:t>معدل</a:t>
            </a:r>
            <a:endParaRPr lang="en-US" sz="1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809988" y="5410200"/>
            <a:ext cx="805879" cy="43260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 smtClean="0">
                <a:solidFill>
                  <a:schemeClr val="tx1"/>
                </a:solidFill>
                <a:cs typeface="B Nazanin" pitchFamily="2" charset="-78"/>
              </a:rPr>
              <a:t>شماره</a:t>
            </a:r>
            <a:endParaRPr lang="en-US" sz="1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6496274" y="5410200"/>
            <a:ext cx="971326" cy="43260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 smtClean="0">
                <a:solidFill>
                  <a:schemeClr val="tx1"/>
                </a:solidFill>
                <a:cs typeface="B Nazanin" pitchFamily="2" charset="-78"/>
              </a:rPr>
              <a:t>سابقه</a:t>
            </a:r>
            <a:endParaRPr lang="en-US" sz="1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5410200" y="5410200"/>
            <a:ext cx="921654" cy="43260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 smtClean="0">
                <a:solidFill>
                  <a:schemeClr val="tx1"/>
                </a:solidFill>
                <a:cs typeface="B Nazanin" pitchFamily="2" charset="-78"/>
              </a:rPr>
              <a:t>مدرک</a:t>
            </a:r>
            <a:endParaRPr lang="en-US" sz="1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3232380" y="5043976"/>
            <a:ext cx="179609" cy="4008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780287" y="5043976"/>
            <a:ext cx="216129" cy="3662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endCxn id="39" idx="0"/>
          </p:cNvCxnSpPr>
          <p:nvPr/>
        </p:nvCxnSpPr>
        <p:spPr>
          <a:xfrm flipH="1">
            <a:off x="5871027" y="5043976"/>
            <a:ext cx="268400" cy="3662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507723" y="5043976"/>
            <a:ext cx="216129" cy="3662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718679" y="5074688"/>
            <a:ext cx="142649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229626" y="5074688"/>
            <a:ext cx="216129" cy="3662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863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 smtClean="0"/>
              <a:t>پیوندهای متعدد بین موجودیت ها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305800" cy="1143000"/>
          </a:xfrm>
        </p:spPr>
        <p:txBody>
          <a:bodyPr>
            <a:normAutofit/>
          </a:bodyPr>
          <a:lstStyle/>
          <a:p>
            <a:r>
              <a:rPr lang="fa-IR" dirty="0" smtClean="0"/>
              <a:t>مجموعه ای از انواع موجودیت ها ممکن است از طریق پیوندهای متعدد به یکدیگر پیوند داده شوند.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447800" y="3115390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000" dirty="0" smtClean="0">
                <a:cs typeface="B Nazanin" pitchFamily="2" charset="-78"/>
              </a:rPr>
              <a:t>Project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6" name="Diamond 5"/>
          <p:cNvSpPr/>
          <p:nvPr/>
        </p:nvSpPr>
        <p:spPr>
          <a:xfrm>
            <a:off x="4343400" y="2514600"/>
            <a:ext cx="990600" cy="600789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cs typeface="B Nazanin" pitchFamily="2" charset="-78"/>
              </a:rPr>
              <a:t>EJ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7" name="Straight Connector 6"/>
          <p:cNvCxnSpPr>
            <a:stCxn id="6" idx="1"/>
          </p:cNvCxnSpPr>
          <p:nvPr/>
        </p:nvCxnSpPr>
        <p:spPr>
          <a:xfrm flipH="1">
            <a:off x="2816226" y="2814995"/>
            <a:ext cx="1527174" cy="34685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endCxn id="10" idx="3"/>
          </p:cNvCxnSpPr>
          <p:nvPr/>
        </p:nvCxnSpPr>
        <p:spPr>
          <a:xfrm flipH="1">
            <a:off x="5312229" y="3459825"/>
            <a:ext cx="1469571" cy="2492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781800" y="3115389"/>
            <a:ext cx="136842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000" dirty="0" smtClean="0">
                <a:cs typeface="B Nazanin" pitchFamily="2" charset="-78"/>
              </a:rPr>
              <a:t>Employees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Diamond 9"/>
          <p:cNvSpPr/>
          <p:nvPr/>
        </p:nvSpPr>
        <p:spPr>
          <a:xfrm>
            <a:off x="4321629" y="3459825"/>
            <a:ext cx="990600" cy="498500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cs typeface="B Nazanin" pitchFamily="2" charset="-78"/>
              </a:rPr>
              <a:t>MJ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12" name="Straight Connector 11"/>
          <p:cNvCxnSpPr>
            <a:endCxn id="6" idx="3"/>
          </p:cNvCxnSpPr>
          <p:nvPr/>
        </p:nvCxnSpPr>
        <p:spPr>
          <a:xfrm flipH="1" flipV="1">
            <a:off x="5334000" y="2814995"/>
            <a:ext cx="1447800" cy="34685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2816226" y="3459825"/>
            <a:ext cx="1505403" cy="2492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/>
          <p:cNvSpPr txBox="1">
            <a:spLocks/>
          </p:cNvSpPr>
          <p:nvPr/>
        </p:nvSpPr>
        <p:spPr>
          <a:xfrm>
            <a:off x="533400" y="3958324"/>
            <a:ext cx="7848600" cy="221387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7432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itchFamily="2" charset="-78"/>
              </a:defRPr>
            </a:lvl1pPr>
            <a:lvl2pPr marL="59436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B Nazanin" pitchFamily="2" charset="-78"/>
              </a:defRPr>
            </a:lvl2pPr>
            <a:lvl3pPr marL="86868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B Nazanin" pitchFamily="2" charset="-78"/>
              </a:defRPr>
            </a:lvl3pPr>
            <a:lvl4pPr marL="114300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B Nazanin" pitchFamily="2" charset="-78"/>
              </a:defRPr>
            </a:lvl4pPr>
            <a:lvl5pPr marL="137160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B Nazanin" pitchFamily="2" charset="-78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a-IR" dirty="0" smtClean="0"/>
              <a:t>در شکل فوق، دو رابطه مجزا شامل شامل پروژه ها و کارکنان موجود است:</a:t>
            </a:r>
          </a:p>
          <a:p>
            <a:pPr marL="662940" lvl="1" indent="-342900">
              <a:buFont typeface="+mj-lt"/>
              <a:buAutoNum type="arabicPeriod"/>
            </a:pPr>
            <a:r>
              <a:rPr lang="en-US" sz="2000" dirty="0" smtClean="0"/>
              <a:t>EJ</a:t>
            </a:r>
            <a:r>
              <a:rPr lang="fa-IR" sz="2000" dirty="0" smtClean="0"/>
              <a:t>: تعیین می کند که کارکنانی به پروژه ها منصوب می شوند.</a:t>
            </a:r>
          </a:p>
          <a:p>
            <a:pPr marL="662940" lvl="1" indent="-342900">
              <a:buFont typeface="+mj-lt"/>
              <a:buAutoNum type="arabicPeriod"/>
            </a:pPr>
            <a:r>
              <a:rPr lang="en-US" sz="2000" dirty="0" smtClean="0"/>
              <a:t>MJ</a:t>
            </a:r>
            <a:r>
              <a:rPr lang="fa-IR" sz="2000" dirty="0" smtClean="0"/>
              <a:t>: نشان می دهد کارکنان، پروژه ها را مدیریت می کنند.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1736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33400"/>
            <a:ext cx="7391400" cy="990600"/>
          </a:xfrm>
        </p:spPr>
        <p:txBody>
          <a:bodyPr/>
          <a:lstStyle/>
          <a:p>
            <a:r>
              <a:rPr lang="en-US" dirty="0"/>
              <a:t>DBMS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dirty="0" smtClean="0"/>
              <a:t>نرم افزار مدیریت بانک اطلاعات </a:t>
            </a:r>
            <a:r>
              <a:rPr lang="en-US" sz="2800" dirty="0" smtClean="0"/>
              <a:t>(DBMS)</a:t>
            </a:r>
            <a:r>
              <a:rPr lang="fa-IR" sz="2800" dirty="0" smtClean="0"/>
              <a:t> رابط بین بین برنامه های کاربردی و داده ها است.</a:t>
            </a:r>
          </a:p>
          <a:p>
            <a:r>
              <a:rPr lang="fa-IR" sz="2800" dirty="0" smtClean="0"/>
              <a:t>هرگونه دستیابی به داده ها از طریق </a:t>
            </a:r>
            <a:r>
              <a:rPr lang="en-US" sz="2800" dirty="0" smtClean="0"/>
              <a:t>DBMS</a:t>
            </a:r>
            <a:r>
              <a:rPr lang="fa-IR" sz="2800" dirty="0" smtClean="0"/>
              <a:t> صورت می پذیرد.</a:t>
            </a:r>
          </a:p>
          <a:p>
            <a:r>
              <a:rPr lang="fa-IR" sz="2800" dirty="0" smtClean="0"/>
              <a:t>مهمترین خصیصه استفاده از </a:t>
            </a:r>
            <a:r>
              <a:rPr lang="en-US" sz="2800" dirty="0" smtClean="0"/>
              <a:t>DBMS</a:t>
            </a:r>
            <a:r>
              <a:rPr lang="fa-IR" sz="2800" dirty="0" smtClean="0"/>
              <a:t> مستقل شدن برنامه های کاربردی، از جنبه ها و خصوصیات محیط فیزیکی ذخیره سازی است. که به آن اصطلاحاً استقلال داده ای فیزیکی </a:t>
            </a:r>
            <a:r>
              <a:rPr lang="en-US" sz="2800" dirty="0" smtClean="0"/>
              <a:t>(Physical Data Independence)</a:t>
            </a:r>
            <a:r>
              <a:rPr lang="fa-IR" sz="2800" dirty="0" smtClean="0"/>
              <a:t> گویند.</a:t>
            </a: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57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ویژگی های اصلی </a:t>
            </a:r>
            <a:r>
              <a:rPr lang="en-US" dirty="0" smtClean="0"/>
              <a:t>DBMS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76400"/>
            <a:ext cx="8305800" cy="4419600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fa-IR" sz="2000" dirty="0" smtClean="0"/>
              <a:t>کاربران در یک محیط انتزاعی </a:t>
            </a:r>
            <a:r>
              <a:rPr lang="en-US" sz="2000" dirty="0" smtClean="0"/>
              <a:t>(Abstractive)</a:t>
            </a:r>
            <a:r>
              <a:rPr lang="fa-IR" sz="2000" dirty="0" smtClean="0"/>
              <a:t> کار می کنند. بدین ترتیب برنامه های کاربردی از داده های محیط فیزیکی کاملاً مستقل می شود.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fa-IR" sz="2000" dirty="0" smtClean="0"/>
              <a:t>امکان کنترل متمرکز روی تمام داده های عملیاتی وجود دارد در نتیجه کاهش میزان افزونگی </a:t>
            </a:r>
            <a:r>
              <a:rPr lang="en-US" sz="2000" dirty="0" smtClean="0"/>
              <a:t>(Redundancy)</a:t>
            </a:r>
            <a:r>
              <a:rPr lang="fa-IR" sz="2000" dirty="0" smtClean="0"/>
              <a:t> را خواهیم داشت.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fa-IR" sz="2000" dirty="0" smtClean="0"/>
              <a:t>سرعت دستیابی به داده ها بالا می باشد. ایمنی داده ها زیاد است. امکان استفاده اشتراکی از داده ها وجود دارد.</a:t>
            </a:r>
          </a:p>
          <a:p>
            <a:pPr marL="514350" indent="-514350" algn="just">
              <a:buFont typeface="+mj-lt"/>
              <a:buAutoNum type="arabicPeriod" startAt="4"/>
            </a:pPr>
            <a:r>
              <a:rPr lang="fa-IR" sz="2000" dirty="0"/>
              <a:t>در </a:t>
            </a:r>
            <a:r>
              <a:rPr lang="en-US" sz="2000" dirty="0"/>
              <a:t>DBMS</a:t>
            </a:r>
            <a:r>
              <a:rPr lang="fa-IR" sz="2000" dirty="0"/>
              <a:t> از مفهوم چند سطحی بودن ساختار داده ای و معماری چندسطحی ذخیره سازی استفاده می شود. سطوح از پایین به بالا عبارتند از: </a:t>
            </a:r>
          </a:p>
          <a:p>
            <a:pPr marL="320040" lvl="1" indent="0" algn="just">
              <a:buNone/>
            </a:pPr>
            <a:r>
              <a:rPr lang="fa-IR" sz="2000" dirty="0"/>
              <a:t>ساختار فیزیکی بانک – ساختار داخلی بانک – ساختار ادراکی بانک – ساختار خارجی بانک</a:t>
            </a:r>
          </a:p>
          <a:p>
            <a:pPr marL="514350" indent="-514350" algn="just">
              <a:buFont typeface="+mj-lt"/>
              <a:buAutoNum type="arabicPeriod" startAt="5"/>
            </a:pPr>
            <a:r>
              <a:rPr lang="fa-IR" sz="2000" dirty="0"/>
              <a:t>رشد پذیری سیستم به دلیل وجود معماری چند سطحی و استقلال برنامه های کاربردی از ساختار ذخیره </a:t>
            </a:r>
            <a:r>
              <a:rPr lang="fa-IR" sz="2000" dirty="0" smtClean="0"/>
              <a:t>سازی</a:t>
            </a:r>
            <a:endParaRPr lang="en-US" sz="1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87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راهبران نرم افزار </a:t>
            </a:r>
            <a:r>
              <a:rPr lang="en-US" dirty="0" smtClean="0"/>
              <a:t>DBMS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sz="2000" b="1" dirty="0" smtClean="0"/>
              <a:t>مدیر بانک اطلاعات </a:t>
            </a:r>
            <a:r>
              <a:rPr lang="en-US" sz="2000" b="1" dirty="0" smtClean="0"/>
              <a:t>(Data Base Administrator = DBA)</a:t>
            </a:r>
            <a:endParaRPr lang="fa-IR" sz="2000" b="1" dirty="0" smtClean="0"/>
          </a:p>
          <a:p>
            <a:pPr marL="320040" lvl="1" indent="0" algn="just">
              <a:buNone/>
            </a:pPr>
            <a:r>
              <a:rPr lang="fa-IR" sz="2000" dirty="0" smtClean="0"/>
              <a:t>مسئولیت تصمیم گیری و طراحی در مورد مجوز دسترسی کاربران و حفظ امنیت اطلاعات را بر عهده دارد.</a:t>
            </a:r>
          </a:p>
          <a:p>
            <a:pPr marL="0" indent="0" algn="just">
              <a:buNone/>
            </a:pPr>
            <a:r>
              <a:rPr lang="fa-IR" sz="2000" b="1" dirty="0" smtClean="0"/>
              <a:t>برنامه ساز بانک اطلاعات </a:t>
            </a:r>
            <a:r>
              <a:rPr lang="en-US" sz="2000" b="1" dirty="0" smtClean="0"/>
              <a:t>(Data Base Programmer)</a:t>
            </a:r>
            <a:endParaRPr lang="fa-IR" sz="2000" b="1" dirty="0" smtClean="0"/>
          </a:p>
          <a:p>
            <a:pPr marL="320040" lvl="1" indent="0" algn="just">
              <a:buNone/>
            </a:pPr>
            <a:r>
              <a:rPr lang="fa-IR" sz="2000" dirty="0" smtClean="0"/>
              <a:t>تصمیمات مدیر را پیاده سازی می کند.</a:t>
            </a:r>
          </a:p>
          <a:p>
            <a:pPr marL="320040" lvl="1" indent="0" algn="just">
              <a:buNone/>
            </a:pPr>
            <a:endParaRPr lang="fa-IR" sz="2000" dirty="0"/>
          </a:p>
          <a:p>
            <a:pPr marL="320040" lvl="1" indent="0" algn="just">
              <a:buNone/>
            </a:pPr>
            <a:endParaRPr lang="fa-IR" sz="2000" dirty="0" smtClean="0"/>
          </a:p>
          <a:p>
            <a:pPr marL="0" indent="0" algn="just">
              <a:buNone/>
            </a:pPr>
            <a:r>
              <a:rPr lang="fa-IR" sz="2000" dirty="0" smtClean="0"/>
              <a:t>تنها کسانی که می توانند دور از چشم </a:t>
            </a:r>
            <a:r>
              <a:rPr lang="en-US" sz="2000" dirty="0" smtClean="0"/>
              <a:t>DBMS</a:t>
            </a:r>
            <a:r>
              <a:rPr lang="fa-IR" sz="2000" dirty="0" smtClean="0"/>
              <a:t> به داده ها دسترسی داشته باشند، مدیر و برنامه سازان مجاز بانک اطلاعات هستند.</a:t>
            </a:r>
            <a:endParaRPr lang="en-US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3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بانک معرفت </a:t>
            </a:r>
            <a:r>
              <a:rPr lang="en-US" sz="4400" b="1" dirty="0" smtClean="0">
                <a:latin typeface="+mn-lt"/>
              </a:rPr>
              <a:t>(Knowledge Base)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fa-IR" dirty="0" smtClean="0"/>
              <a:t>مجموعه ای از واقعیت های ساده و قواعد عام که نشان دهنده ی بخشی از جهان واقعی هستند. منظور از جهان واقعی محیطی است عینی که در رابطه با آن می خواهیم اطلاعاتی داشته باشیم و گاه به آن محیط عملیاتی نیز گفته می شود.</a:t>
            </a:r>
          </a:p>
          <a:p>
            <a:pPr algn="just"/>
            <a:r>
              <a:rPr lang="fa-IR" dirty="0" smtClean="0"/>
              <a:t>در بانک معرفت، ضمن استفاده از تکنولوژی بانک های اطلاعاتی با بهره گیری از منطق صوری، سیستم های خبره، مفاهیم هوش مصنوعی و پردازش زبان طبیعی، سیستمی طراحی و ایجاد می شود که</a:t>
            </a:r>
            <a:r>
              <a:rPr lang="fa-IR" i="1" dirty="0" smtClean="0"/>
              <a:t> قادر به </a:t>
            </a:r>
            <a:r>
              <a:rPr lang="fa-IR" sz="1900" b="1" i="1" dirty="0" smtClean="0"/>
              <a:t>استنتاج منطقی از داده های ذخیره شده </a:t>
            </a:r>
            <a:r>
              <a:rPr lang="fa-IR" dirty="0" smtClean="0"/>
              <a:t>است.</a:t>
            </a:r>
          </a:p>
          <a:p>
            <a:pPr algn="just"/>
            <a:endParaRPr lang="fa-IR" dirty="0" smtClean="0"/>
          </a:p>
          <a:p>
            <a:pPr marL="0" indent="0" algn="just">
              <a:buNone/>
            </a:pPr>
            <a:r>
              <a:rPr lang="fa-IR" b="1" u="sng" dirty="0" smtClean="0"/>
              <a:t>تفاوت اساسی بانک اطلاعات و بانک معرفت:</a:t>
            </a:r>
          </a:p>
          <a:p>
            <a:pPr marL="320040" lvl="1" indent="0" algn="just">
              <a:buNone/>
            </a:pPr>
            <a:r>
              <a:rPr lang="fa-IR" b="1" dirty="0" smtClean="0"/>
              <a:t>بانک معرفت: </a:t>
            </a:r>
            <a:r>
              <a:rPr lang="fa-IR" dirty="0" smtClean="0"/>
              <a:t>مجموعه ای از قواعد ساده و قواعد عام که بطور صریح بیان شده اند.</a:t>
            </a:r>
          </a:p>
          <a:p>
            <a:pPr marL="320040" lvl="1" indent="0" algn="just">
              <a:buNone/>
            </a:pPr>
            <a:r>
              <a:rPr lang="fa-IR" b="1" dirty="0" smtClean="0"/>
              <a:t>بانک اطلاعات: </a:t>
            </a:r>
            <a:r>
              <a:rPr lang="fa-IR" dirty="0" smtClean="0"/>
              <a:t>تعداد زیادی واقعیت ساده همراه با تعداد نسبتاً کمی قواعد عام که بطور ضمنی بیان شده اند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29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Custom 3">
      <a:dk1>
        <a:sysClr val="windowText" lastClr="000000"/>
      </a:dk1>
      <a:lt1>
        <a:sysClr val="window" lastClr="FFFFFF"/>
      </a:lt1>
      <a:dk2>
        <a:srgbClr val="303030"/>
      </a:dk2>
      <a:lt2>
        <a:srgbClr val="FFFFFF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</TotalTime>
  <Words>3203</Words>
  <Application>Microsoft Office PowerPoint</Application>
  <PresentationFormat>On-screen Show (4:3)</PresentationFormat>
  <Paragraphs>520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NewsPrint</vt:lpstr>
      <vt:lpstr>پایگاه داده ها</vt:lpstr>
      <vt:lpstr>منابع</vt:lpstr>
      <vt:lpstr>نحوه ارزیابی</vt:lpstr>
      <vt:lpstr>فهرست مطالب</vt:lpstr>
      <vt:lpstr>PowerPoint Presentation</vt:lpstr>
      <vt:lpstr>DBMS</vt:lpstr>
      <vt:lpstr>ویژگی های اصلی DBMS</vt:lpstr>
      <vt:lpstr>راهبران نرم افزار DBMS</vt:lpstr>
      <vt:lpstr>بانک معرفت (Knowledge Base)</vt:lpstr>
      <vt:lpstr>تعاریف اولیه</vt:lpstr>
      <vt:lpstr>تعاریف اولیه</vt:lpstr>
      <vt:lpstr>تعاریف اولیه</vt:lpstr>
      <vt:lpstr>تعاریف اولیه</vt:lpstr>
      <vt:lpstr>تعاریف اولیه</vt:lpstr>
      <vt:lpstr>تعاریف اولیه</vt:lpstr>
      <vt:lpstr>تعاریف اولیه</vt:lpstr>
      <vt:lpstr>تعاریف اولیه</vt:lpstr>
      <vt:lpstr>تعاریف اولیه</vt:lpstr>
      <vt:lpstr>نمودار ER (Entity Relationship Diagram)</vt:lpstr>
      <vt:lpstr>نمودارER - ارتباط بین موجودیت ها </vt:lpstr>
      <vt:lpstr>مثال: بین موجودیت های تهیه کننده(S)، قطعه (P) و پروژه (J) ارتباطات زیر را می توان در نظر گرفت.</vt:lpstr>
      <vt:lpstr>نکته</vt:lpstr>
      <vt:lpstr>نمایش ارتباط</vt:lpstr>
      <vt:lpstr>درجه ارتباط (Relationship Degree)</vt:lpstr>
      <vt:lpstr>درجه ارتباط : یک به یک</vt:lpstr>
      <vt:lpstr>درجه ارتباط : چند به یک</vt:lpstr>
      <vt:lpstr>درجه ارتباط : چند به چند</vt:lpstr>
      <vt:lpstr>شرکت اجباری در ارتباط</vt:lpstr>
      <vt:lpstr>نکته</vt:lpstr>
      <vt:lpstr>نمودار EER</vt:lpstr>
      <vt:lpstr>PowerPoint Presentation</vt:lpstr>
      <vt:lpstr>انواع صفت در نمودار EER</vt:lpstr>
      <vt:lpstr>صفت کلیدی</vt:lpstr>
      <vt:lpstr>صفت ساده و مرکب</vt:lpstr>
      <vt:lpstr>PowerPoint Presentation</vt:lpstr>
      <vt:lpstr>صفت تک مقداری یا چند مقداری</vt:lpstr>
      <vt:lpstr>صفت مشتق و ذخیره شده</vt:lpstr>
      <vt:lpstr>صفت هيچ مقدارپذير يا ناپذير</vt:lpstr>
      <vt:lpstr>درجه ارتباط</vt:lpstr>
      <vt:lpstr>درجه ارتباط: درجه1</vt:lpstr>
      <vt:lpstr>درجه ارتباط: درجه2</vt:lpstr>
      <vt:lpstr>درجه ارتباط: درجه3</vt:lpstr>
      <vt:lpstr>اتصال(Connectivity) و حد(Cardinality)</vt:lpstr>
      <vt:lpstr>ارتباط 1-1</vt:lpstr>
      <vt:lpstr>ارتباط 1-M</vt:lpstr>
      <vt:lpstr>ارتباط N-M</vt:lpstr>
      <vt:lpstr>شرکت اجباری یا اختیاری در ارتباط</vt:lpstr>
      <vt:lpstr>صفت در ارتباط</vt:lpstr>
      <vt:lpstr>PowerPoint Presentation</vt:lpstr>
      <vt:lpstr>وابستگی وجودی</vt:lpstr>
      <vt:lpstr>وابستگی وجودی - مثال</vt:lpstr>
      <vt:lpstr>اشتراک صفت (ارث بری)</vt:lpstr>
      <vt:lpstr>پیوندهای متعدد بین موجودیت ها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پایگاه داده ها</dc:title>
  <dc:creator>vahide</dc:creator>
  <cp:lastModifiedBy>vahide</cp:lastModifiedBy>
  <cp:revision>65</cp:revision>
  <dcterms:created xsi:type="dcterms:W3CDTF">2006-08-16T00:00:00Z</dcterms:created>
  <dcterms:modified xsi:type="dcterms:W3CDTF">2014-09-29T05:55:45Z</dcterms:modified>
</cp:coreProperties>
</file>